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8" r:id="rId1"/>
    <p:sldMasterId id="2147483779" r:id="rId2"/>
    <p:sldMasterId id="2147483780"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type="screen16x9"/>
  <p:notesSz cx="6858000" cy="9144000"/>
  <p:embeddedFontLst>
    <p:embeddedFont>
      <p:font typeface="Helvetica Neue" panose="02000503000000020004"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60" d="100"/>
          <a:sy n="160" d="100"/>
        </p:scale>
        <p:origin x="2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font" Target="fonts/font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trics-23andme.appspot.com/login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652eb3f4d0_0_2747:notes"/>
          <p:cNvSpPr txBox="1">
            <a:spLocks noGrp="1"/>
          </p:cNvSpPr>
          <p:nvPr>
            <p:ph type="body" idx="1"/>
          </p:nvPr>
        </p:nvSpPr>
        <p:spPr>
          <a:xfrm>
            <a:off x="685800" y="3954162"/>
            <a:ext cx="5486400" cy="45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Our database is one of the largest for genotype and phenotype for people with African American and Hispanic and Latino ancestry.</a:t>
            </a:r>
            <a:endParaRPr/>
          </a:p>
        </p:txBody>
      </p:sp>
      <p:sp>
        <p:nvSpPr>
          <p:cNvPr id="933" name="Google Shape;933;g652eb3f4d0_0_2747: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52eb3f4d0_0_2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652eb3f4d0_0_2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652eb3f4d0_0_2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652eb3f4d0_0_2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652eb3f4d0_0_2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652eb3f4d0_0_2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652eb3f4d0_0_2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652eb3f4d0_0_2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Adapted from Erik Karrer's slide from 2017 Genome Research Day</a:t>
            </a: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652eb3f4d0_0_3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652eb3f4d0_0_3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Adapted from Erik Karrer's slide from 2017 Genome Research Day after discussion with Kipper Fletez-Brant.</a:t>
            </a:r>
            <a:endParaRPr>
              <a:solidFill>
                <a:schemeClr val="dk2"/>
              </a:solidFill>
            </a:endParaRPr>
          </a:p>
          <a:p>
            <a:pPr marL="0" lvl="0" indent="0" algn="l" rtl="0">
              <a:spcBef>
                <a:spcPts val="0"/>
              </a:spcBef>
              <a:spcAft>
                <a:spcPts val="0"/>
              </a:spcAft>
              <a:buNone/>
            </a:pPr>
            <a:endParaRPr/>
          </a:p>
          <a:p>
            <a:pPr marL="0" lvl="0" indent="0" algn="l" rtl="0">
              <a:spcBef>
                <a:spcPts val="0"/>
              </a:spcBef>
              <a:spcAft>
                <a:spcPts val="0"/>
              </a:spcAft>
              <a:buNone/>
            </a:pPr>
            <a:r>
              <a:rPr lang="en"/>
              <a:t>Red indicates SNPs that are in LD with each other, which appear to map to a specific gene (IL23R)</a:t>
            </a:r>
            <a:endParaRPr/>
          </a:p>
          <a:p>
            <a:pPr marL="0" lvl="0" indent="0" algn="l" rtl="0">
              <a:spcBef>
                <a:spcPts val="0"/>
              </a:spcBef>
              <a:spcAft>
                <a:spcPts val="0"/>
              </a:spcAft>
              <a:buNone/>
            </a:pPr>
            <a:r>
              <a:rPr lang="en"/>
              <a:t>Sample sizes: when this analysis was done, ~11k for UC, 7.5k for Crohn's, 33.5k for psoriasis, roughly 500k controls. Now it should be a lot higher.</a:t>
            </a:r>
            <a:endParaRPr/>
          </a:p>
          <a:p>
            <a:pPr marL="0" lvl="0" indent="0" algn="l" rtl="0">
              <a:spcBef>
                <a:spcPts val="0"/>
              </a:spcBef>
              <a:spcAft>
                <a:spcPts val="0"/>
              </a:spcAft>
              <a:buNone/>
            </a:pPr>
            <a:endParaRPr/>
          </a:p>
          <a:p>
            <a:pPr marL="457200" lvl="0" indent="-304800" algn="l" rtl="0">
              <a:spcBef>
                <a:spcPts val="500"/>
              </a:spcBef>
              <a:spcAft>
                <a:spcPts val="0"/>
              </a:spcAft>
              <a:buClr>
                <a:schemeClr val="dk1"/>
              </a:buClr>
              <a:buSzPts val="1200"/>
              <a:buFont typeface="Avenir"/>
              <a:buChar char="●"/>
            </a:pPr>
            <a:r>
              <a:rPr lang="en" sz="1200">
                <a:solidFill>
                  <a:schemeClr val="dk1"/>
                </a:solidFill>
                <a:latin typeface="Avenir"/>
                <a:ea typeface="Avenir"/>
                <a:cs typeface="Avenir"/>
                <a:sym typeface="Avenir"/>
              </a:rPr>
              <a:t>Many other companies are grappling with the problem of co-localization - how to find the gene that's responsible for the signal. We often can determine it much more easily because we can resolve the signals to much smaller regions.</a:t>
            </a:r>
            <a:endParaRPr sz="1200">
              <a:solidFill>
                <a:schemeClr val="dk1"/>
              </a:solidFill>
              <a:latin typeface="Avenir"/>
              <a:ea typeface="Avenir"/>
              <a:cs typeface="Avenir"/>
              <a:sym typeface="Avenir"/>
            </a:endParaRPr>
          </a:p>
          <a:p>
            <a:pPr marL="0" lvl="0" indent="0" algn="l" rtl="0">
              <a:spcBef>
                <a:spcPts val="10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652eb3f4d0_0_2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652eb3f4d0_0_2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Adapted from Erik Karrer's slide from 2017 Genome Research Day</a:t>
            </a: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652eb3f4d0_0_2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652eb3f4d0_0_2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Adapted from Erik Karrer's slide from 2017 Genome Research Day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652eb3f4d0_0_2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652eb3f4d0_0_2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652eb3f4d0_0_3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652eb3f4d0_0_3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T2D AUC: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617f8174d1_0_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617f8174d1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52eb3f4d0_0_3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52eb3f4d0_0_3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T2D AUC: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652eb3f4d0_0_3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652eb3f4d0_0_3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Stratify people by risk, identifying people in the tails who have much higher or lower risk than average.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652eb3f4d0_0_3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652eb3f4d0_0_3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1200">
                <a:latin typeface="Avenir"/>
                <a:ea typeface="Avenir"/>
                <a:cs typeface="Avenir"/>
                <a:sym typeface="Avenir"/>
              </a:rPr>
              <a:t>From discussion with Pierre Fontanillas</a:t>
            </a:r>
            <a:endParaRPr sz="1200">
              <a:latin typeface="Avenir"/>
              <a:ea typeface="Avenir"/>
              <a:cs typeface="Avenir"/>
              <a:sym typeface="Avenir"/>
            </a:endParaRPr>
          </a:p>
          <a:p>
            <a:pPr marL="0" lvl="0" indent="0" algn="l" rtl="0">
              <a:spcBef>
                <a:spcPts val="500"/>
              </a:spcBef>
              <a:spcAft>
                <a:spcPts val="0"/>
              </a:spcAft>
              <a:buNone/>
            </a:pPr>
            <a:endParaRPr sz="1200">
              <a:latin typeface="Avenir"/>
              <a:ea typeface="Avenir"/>
              <a:cs typeface="Avenir"/>
              <a:sym typeface="Avenir"/>
            </a:endParaRPr>
          </a:p>
          <a:p>
            <a:pPr marL="0" lvl="0" indent="0" algn="l" rtl="0">
              <a:spcBef>
                <a:spcPts val="500"/>
              </a:spcBef>
              <a:spcAft>
                <a:spcPts val="0"/>
              </a:spcAft>
              <a:buNone/>
            </a:pPr>
            <a:r>
              <a:rPr lang="en" sz="1200">
                <a:latin typeface="Avenir"/>
                <a:ea typeface="Avenir"/>
                <a:cs typeface="Avenir"/>
                <a:sym typeface="Avenir"/>
              </a:rPr>
              <a:t>Chose to look at skin cancer because relatively genetic (pigmentation-related), but also highly dependent on a very simple environmental background (sun exposure-related)</a:t>
            </a:r>
            <a:endParaRPr sz="1200">
              <a:latin typeface="Avenir"/>
              <a:ea typeface="Avenir"/>
              <a:cs typeface="Avenir"/>
              <a:sym typeface="Aveni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652eb3f4d0_0_3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652eb3f4d0_0_3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1200">
                <a:solidFill>
                  <a:schemeClr val="dk2"/>
                </a:solidFill>
                <a:latin typeface="Avenir"/>
                <a:ea typeface="Avenir"/>
                <a:cs typeface="Avenir"/>
                <a:sym typeface="Avenir"/>
              </a:rPr>
              <a:t>From discussion with Pierre Fontanillas</a:t>
            </a:r>
            <a:endParaRPr sz="1200">
              <a:solidFill>
                <a:schemeClr val="dk2"/>
              </a:solidFill>
              <a:latin typeface="Avenir"/>
              <a:ea typeface="Avenir"/>
              <a:cs typeface="Avenir"/>
              <a:sym typeface="Avenir"/>
            </a:endParaRPr>
          </a:p>
          <a:p>
            <a:pPr marL="0" lvl="0" indent="0" algn="l" rtl="0">
              <a:spcBef>
                <a:spcPts val="500"/>
              </a:spcBef>
              <a:spcAft>
                <a:spcPts val="0"/>
              </a:spcAft>
              <a:buNone/>
            </a:pPr>
            <a:endParaRPr sz="1200">
              <a:latin typeface="Avenir"/>
              <a:ea typeface="Avenir"/>
              <a:cs typeface="Avenir"/>
              <a:sym typeface="Avenir"/>
            </a:endParaRPr>
          </a:p>
          <a:p>
            <a:pPr marL="0" lvl="0" indent="0" algn="l" rtl="0">
              <a:spcBef>
                <a:spcPts val="500"/>
              </a:spcBef>
              <a:spcAft>
                <a:spcPts val="0"/>
              </a:spcAft>
              <a:buClr>
                <a:schemeClr val="dk2"/>
              </a:buClr>
              <a:buSzPts val="1100"/>
              <a:buFont typeface="Arial"/>
              <a:buNone/>
            </a:pPr>
            <a:r>
              <a:rPr lang="en" sz="1200">
                <a:latin typeface="Avenir"/>
                <a:ea typeface="Avenir"/>
                <a:cs typeface="Avenir"/>
                <a:sym typeface="Avenir"/>
              </a:rPr>
              <a:t>23andMe can get much more precise classification because our models can stratify using so many more variables. Identify people who are clearly different from what's expected. Plus we have SO MUCH DATA. Makes making PRSes so much better, we can create huge training sets and experiment with so many parameters, and still have a ton of data left to validate on.</a:t>
            </a:r>
            <a:endParaRPr sz="1200">
              <a:latin typeface="Avenir"/>
              <a:ea typeface="Avenir"/>
              <a:cs typeface="Avenir"/>
              <a:sym typeface="Avenir"/>
            </a:endParaRPr>
          </a:p>
          <a:p>
            <a:pPr marL="0" lvl="0" indent="0" algn="l" rtl="0">
              <a:spcBef>
                <a:spcPts val="500"/>
              </a:spcBef>
              <a:spcAft>
                <a:spcPts val="0"/>
              </a:spcAft>
              <a:buClr>
                <a:schemeClr val="dk2"/>
              </a:buClr>
              <a:buSzPts val="1100"/>
              <a:buFont typeface="Arial"/>
              <a:buNone/>
            </a:pPr>
            <a:r>
              <a:rPr lang="en" sz="1200">
                <a:latin typeface="Avenir"/>
                <a:ea typeface="Avenir"/>
                <a:cs typeface="Avenir"/>
                <a:sym typeface="Avenir"/>
              </a:rPr>
              <a:t>	Identify more promising drug targets. (example with obesity and people with clean arteries, 2 drug targets for CAD already in development based on this concept)</a:t>
            </a:r>
            <a:endParaRPr sz="1200">
              <a:latin typeface="Avenir"/>
              <a:ea typeface="Avenir"/>
              <a:cs typeface="Avenir"/>
              <a:sym typeface="Avenir"/>
            </a:endParaRPr>
          </a:p>
          <a:p>
            <a:pPr marL="0" lvl="0" indent="0" algn="l" rtl="0">
              <a:spcBef>
                <a:spcPts val="500"/>
              </a:spcBef>
              <a:spcAft>
                <a:spcPts val="0"/>
              </a:spcAft>
              <a:buClr>
                <a:schemeClr val="dk2"/>
              </a:buClr>
              <a:buSzPts val="1100"/>
              <a:buFont typeface="Arial"/>
              <a:buNone/>
            </a:pPr>
            <a:r>
              <a:rPr lang="en" sz="1200">
                <a:latin typeface="Avenir"/>
                <a:ea typeface="Avenir"/>
                <a:cs typeface="Avenir"/>
                <a:sym typeface="Avenir"/>
              </a:rPr>
              <a:t>Get at novel biology.</a:t>
            </a:r>
            <a:endParaRPr sz="1200">
              <a:latin typeface="Avenir"/>
              <a:ea typeface="Avenir"/>
              <a:cs typeface="Avenir"/>
              <a:sym typeface="Avenir"/>
            </a:endParaRPr>
          </a:p>
          <a:p>
            <a:pPr marL="0" lvl="0" indent="0" algn="l" rtl="0">
              <a:spcBef>
                <a:spcPts val="500"/>
              </a:spcBef>
              <a:spcAft>
                <a:spcPts val="0"/>
              </a:spcAft>
              <a:buClr>
                <a:schemeClr val="dk2"/>
              </a:buClr>
              <a:buSzPts val="1100"/>
              <a:buFont typeface="Arial"/>
              <a:buNone/>
            </a:pPr>
            <a:r>
              <a:rPr lang="en" sz="1200">
                <a:latin typeface="Avenir"/>
                <a:ea typeface="Avenir"/>
                <a:cs typeface="Avenir"/>
                <a:sym typeface="Avenir"/>
              </a:rPr>
              <a:t>We don't have sequencing data but we have lots of ability to collect non-genetic data and compute all the scores.</a:t>
            </a:r>
            <a:endParaRPr sz="1200">
              <a:latin typeface="Avenir"/>
              <a:ea typeface="Avenir"/>
              <a:cs typeface="Avenir"/>
              <a:sym typeface="Aveni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652eb3f4d0_0_3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652eb3f4d0_0_3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2"/>
              </a:buClr>
              <a:buSzPts val="1100"/>
              <a:buFont typeface="Arial"/>
              <a:buNone/>
            </a:pPr>
            <a:r>
              <a:rPr lang="en" sz="1200">
                <a:solidFill>
                  <a:schemeClr val="dk2"/>
                </a:solidFill>
                <a:latin typeface="Avenir"/>
                <a:ea typeface="Avenir"/>
                <a:cs typeface="Avenir"/>
                <a:sym typeface="Avenir"/>
              </a:rPr>
              <a:t>From discussion with Pierre Fontanillas</a:t>
            </a:r>
            <a:endParaRPr sz="1200">
              <a:solidFill>
                <a:schemeClr val="dk2"/>
              </a:solidFill>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r>
              <a:rPr lang="en"/>
              <a:t>Total disease risk score model minus demographics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65895bdd7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65895bdd7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maps from Briana Cameron, exported from research environment and suitable for external use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65895bdd7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65895bdd7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rgbClr val="4D4D4D"/>
                </a:solidFill>
                <a:highlight>
                  <a:srgbClr val="FFFFFF"/>
                </a:highlight>
              </a:rPr>
              <a:t>Figure 1. </a:t>
            </a:r>
            <a:r>
              <a:rPr lang="en" sz="900">
                <a:solidFill>
                  <a:srgbClr val="4D4D4D"/>
                </a:solidFill>
                <a:highlight>
                  <a:srgbClr val="FFFFFF"/>
                </a:highlight>
              </a:rPr>
              <a:t>Left</a:t>
            </a:r>
            <a:r>
              <a:rPr lang="en" sz="900" i="1">
                <a:solidFill>
                  <a:srgbClr val="4D4D4D"/>
                </a:solidFill>
                <a:highlight>
                  <a:srgbClr val="FFFFFF"/>
                </a:highlight>
              </a:rPr>
              <a:t> graph represents the four defined diets projected in the two main behaviors axis (nutrient content of foods and meat intake). Right panel describes the nutritional differences between these diets, the dots represent the average response to the survey question: “How frequently do you eat this food?” Possible responses were: “not at all” (all dots empty), “1-2 times per week” (one filled dot), “3-6 times per week” (two filled dots), “once per day” (three filled dots) or “more than once a day” (all dots filled).</a:t>
            </a:r>
            <a:endParaRPr sz="900" i="1">
              <a:solidFill>
                <a:srgbClr val="4D4D4D"/>
              </a:solidFill>
              <a:highlight>
                <a:srgbClr val="FFFFFF"/>
              </a:highlight>
            </a:endParaRPr>
          </a:p>
          <a:p>
            <a:pPr marL="0" lvl="0" indent="0" algn="l" rtl="0">
              <a:spcBef>
                <a:spcPts val="0"/>
              </a:spcBef>
              <a:spcAft>
                <a:spcPts val="0"/>
              </a:spcAft>
              <a:buNone/>
            </a:pPr>
            <a:endParaRPr sz="900" i="1">
              <a:solidFill>
                <a:srgbClr val="4D4D4D"/>
              </a:solidFill>
              <a:highlight>
                <a:srgbClr val="FFFFFF"/>
              </a:highlight>
            </a:endParaRPr>
          </a:p>
          <a:p>
            <a:pPr marL="0" lvl="0" indent="0" algn="l" rtl="0">
              <a:spcBef>
                <a:spcPts val="0"/>
              </a:spcBef>
              <a:spcAft>
                <a:spcPts val="0"/>
              </a:spcAft>
              <a:buClr>
                <a:schemeClr val="dk2"/>
              </a:buClr>
              <a:buSzPts val="1100"/>
              <a:buFont typeface="Arial"/>
              <a:buNone/>
            </a:pPr>
            <a:r>
              <a:rPr lang="en" sz="1150">
                <a:solidFill>
                  <a:srgbClr val="333435"/>
                </a:solidFill>
                <a:highlight>
                  <a:srgbClr val="FFFFFF"/>
                </a:highlight>
              </a:rPr>
              <a:t> individuals who ate more fruits and vegetables — Herbivores — were more likely to have a BMI in the healthy range — between 18.5 and 24.9 as defined by the Centers for Disease Control and Prevention (Figure 4). However, without exercise, those individuals in the Herbivore group were still likely to be overweight. That said, looking at our data it may be even more difficult to maintain a healthy BMI if your diet is in one of the other three dietary categories HND + Carnivore, Omnivore and LND + Carnivore.</a:t>
            </a:r>
            <a:endParaRPr sz="900" i="1">
              <a:solidFill>
                <a:srgbClr val="4D4D4D"/>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652eb3f4d0_0_3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652eb3f4d0_0_3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1200">
                <a:solidFill>
                  <a:schemeClr val="dk2"/>
                </a:solidFill>
                <a:latin typeface="Avenir"/>
                <a:ea typeface="Avenir"/>
                <a:cs typeface="Avenir"/>
                <a:sym typeface="Avenir"/>
              </a:rPr>
              <a:t>From discussion with Pierre Fontanillas</a:t>
            </a:r>
            <a:endParaRPr sz="1200">
              <a:solidFill>
                <a:schemeClr val="dk2"/>
              </a:solidFill>
              <a:latin typeface="Avenir"/>
              <a:ea typeface="Avenir"/>
              <a:cs typeface="Avenir"/>
              <a:sym typeface="Avenir"/>
            </a:endParaRPr>
          </a:p>
          <a:p>
            <a:pPr marL="0" lvl="0" indent="0" algn="l" rtl="0">
              <a:spcBef>
                <a:spcPts val="500"/>
              </a:spcBef>
              <a:spcAft>
                <a:spcPts val="0"/>
              </a:spcAft>
              <a:buNone/>
            </a:pPr>
            <a:endParaRPr sz="1400">
              <a:latin typeface="Avenir"/>
              <a:ea typeface="Avenir"/>
              <a:cs typeface="Avenir"/>
              <a:sym typeface="Avenir"/>
            </a:endParaRPr>
          </a:p>
          <a:p>
            <a:pPr marL="0" lvl="0" indent="0" algn="l" rtl="0">
              <a:spcBef>
                <a:spcPts val="500"/>
              </a:spcBef>
              <a:spcAft>
                <a:spcPts val="0"/>
              </a:spcAft>
              <a:buClr>
                <a:schemeClr val="dk2"/>
              </a:buClr>
              <a:buSzPts val="1100"/>
              <a:buFont typeface="Arial"/>
              <a:buNone/>
            </a:pPr>
            <a:r>
              <a:rPr lang="en" sz="1400">
                <a:latin typeface="Avenir"/>
                <a:ea typeface="Avenir"/>
                <a:cs typeface="Avenir"/>
                <a:sym typeface="Avenir"/>
              </a:rPr>
              <a:t>Our current data hasn't shown a smoking gun, but we have enough power to start really probing at this.</a:t>
            </a:r>
            <a:endParaRPr sz="14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6572530a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6572530a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64b80f91cf_0_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64b80f91cf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64b80f91cf_0_1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64b80f91cf_0_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corp deck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652eb3f4d0_0_1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652eb3f4d0_0_1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652eb3f4d0_0_1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652eb3f4d0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652eb3f4d0_0_1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652eb3f4d0_0_1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652eb3f4d0_0_9:notes"/>
          <p:cNvSpPr>
            <a:spLocks noGrp="1" noRot="1" noChangeAspect="1"/>
          </p:cNvSpPr>
          <p:nvPr>
            <p:ph type="sldImg" idx="2"/>
          </p:nvPr>
        </p:nvSpPr>
        <p:spPr>
          <a:xfrm>
            <a:off x="700399" y="685488"/>
            <a:ext cx="5457300" cy="308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652eb3f4d0_0_9:notes"/>
          <p:cNvSpPr txBox="1">
            <a:spLocks noGrp="1"/>
          </p:cNvSpPr>
          <p:nvPr>
            <p:ph type="body" idx="1"/>
          </p:nvPr>
        </p:nvSpPr>
        <p:spPr>
          <a:xfrm>
            <a:off x="685800" y="3954162"/>
            <a:ext cx="5486400" cy="4504200"/>
          </a:xfrm>
          <a:prstGeom prst="rect">
            <a:avLst/>
          </a:prstGeom>
          <a:noFill/>
          <a:ln>
            <a:noFill/>
          </a:ln>
        </p:spPr>
        <p:txBody>
          <a:bodyPr spcFirstLastPara="1" wrap="square" lIns="91325" tIns="45650" rIns="91325" bIns="45650" anchor="t" anchorCtr="0">
            <a:noAutofit/>
          </a:bodyPr>
          <a:lstStyle/>
          <a:p>
            <a:pPr marL="0" marR="0" lvl="0" indent="0" algn="l" rtl="0">
              <a:lnSpc>
                <a:spcPct val="95000"/>
              </a:lnSpc>
              <a:spcBef>
                <a:spcPts val="0"/>
              </a:spcBef>
              <a:spcAft>
                <a:spcPts val="0"/>
              </a:spcAft>
              <a:buClr>
                <a:schemeClr val="lt2"/>
              </a:buClr>
              <a:buSzPts val="1200"/>
              <a:buFont typeface="Arial"/>
              <a:buNone/>
            </a:pPr>
            <a:r>
              <a:rPr lang="en" sz="1200">
                <a:latin typeface="Helvetica Neue"/>
                <a:ea typeface="Helvetica Neue"/>
                <a:cs typeface="Helvetica Neue"/>
                <a:sym typeface="Helvetica Neue"/>
              </a:rPr>
              <a:t>Modified from 10M+ customers to 7M+ customers consented to research per research portal numbers. Added quarterly log-in estimate (from metrics dashboard: </a:t>
            </a:r>
            <a:r>
              <a:rPr lang="en" sz="1100" u="sng">
                <a:solidFill>
                  <a:schemeClr val="hlink"/>
                </a:solidFill>
                <a:hlinkClick r:id="rId3"/>
              </a:rPr>
              <a:t>https://metrics-23andme.appspot.com/logins/</a:t>
            </a:r>
            <a:r>
              <a:rPr lang="en" sz="1200">
                <a:latin typeface="Helvetica Neue"/>
                <a:ea typeface="Helvetica Neue"/>
                <a:cs typeface="Helvetica Neue"/>
                <a:sym typeface="Helvetica Neue"/>
              </a:rPr>
              <a:t>)</a:t>
            </a:r>
            <a:endParaRPr sz="1200" b="0" i="0" u="none" strike="noStrike" cap="none">
              <a:latin typeface="Helvetica Neue"/>
              <a:ea typeface="Helvetica Neue"/>
              <a:cs typeface="Helvetica Neue"/>
              <a:sym typeface="Helvetica Neue"/>
            </a:endParaRPr>
          </a:p>
        </p:txBody>
      </p:sp>
      <p:sp>
        <p:nvSpPr>
          <p:cNvPr id="861" name="Google Shape;861;g652eb3f4d0_0_9:notes"/>
          <p:cNvSpPr txBox="1">
            <a:spLocks noGrp="1"/>
          </p:cNvSpPr>
          <p:nvPr>
            <p:ph type="sldNum" idx="12"/>
          </p:nvPr>
        </p:nvSpPr>
        <p:spPr>
          <a:xfrm>
            <a:off x="6172199" y="8774722"/>
            <a:ext cx="684000" cy="332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 sz="1100" b="0" i="0" u="none" strike="noStrike" cap="none">
                <a:solidFill>
                  <a:schemeClr val="dk1"/>
                </a:solidFill>
                <a:latin typeface="Helvetica Neue"/>
                <a:ea typeface="Helvetica Neue"/>
                <a:cs typeface="Helvetica Neue"/>
                <a:sym typeface="Helvetica Neue"/>
              </a:rPr>
              <a:t>7</a:t>
            </a:fld>
            <a:endParaRPr sz="11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652eb3f4d0_0_3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652eb3f4d0_0_3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64b80f91cf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64b80f91cf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corp deck</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3"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2286625"/>
            <a:ext cx="9144000" cy="2857500"/>
          </a:xfrm>
          <a:prstGeom prst="rect">
            <a:avLst/>
          </a:prstGeom>
          <a:noFill/>
          <a:ln>
            <a:noFill/>
          </a:ln>
        </p:spPr>
      </p:pic>
      <p:sp>
        <p:nvSpPr>
          <p:cNvPr id="10" name="Google Shape;10;p2"/>
          <p:cNvSpPr txBox="1">
            <a:spLocks noGrp="1"/>
          </p:cNvSpPr>
          <p:nvPr>
            <p:ph type="ctrTitle"/>
          </p:nvPr>
        </p:nvSpPr>
        <p:spPr>
          <a:xfrm>
            <a:off x="335100" y="1613125"/>
            <a:ext cx="7020600" cy="6735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1100"/>
              <a:buNone/>
              <a:defRPr sz="4100" i="0" u="none" strike="noStrike" cap="none">
                <a:solidFill>
                  <a:schemeClr val="dk1"/>
                </a:solidFil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1" name="Google Shape;11;p2"/>
          <p:cNvSpPr txBox="1">
            <a:spLocks noGrp="1"/>
          </p:cNvSpPr>
          <p:nvPr>
            <p:ph type="subTitle" idx="1"/>
          </p:nvPr>
        </p:nvSpPr>
        <p:spPr>
          <a:xfrm>
            <a:off x="331000" y="2350700"/>
            <a:ext cx="80151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2100"/>
              <a:buNone/>
              <a:defRPr sz="18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pic>
        <p:nvPicPr>
          <p:cNvPr id="12" name="Google Shape;12;p2"/>
          <p:cNvPicPr preferRelativeResize="0"/>
          <p:nvPr/>
        </p:nvPicPr>
        <p:blipFill rotWithShape="1">
          <a:blip r:embed="rId3">
            <a:alphaModFix/>
          </a:blip>
          <a:srcRect/>
          <a:stretch/>
        </p:blipFill>
        <p:spPr>
          <a:xfrm>
            <a:off x="481802" y="251170"/>
            <a:ext cx="1071900" cy="698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er with paragraph (Inverted)">
  <p:cSld name="CUSTOM_3_1">
    <p:bg>
      <p:bgPr>
        <a:solidFill>
          <a:schemeClr val="accent4"/>
        </a:solidFill>
        <a:effectLst/>
      </p:bgPr>
    </p:bg>
    <p:spTree>
      <p:nvGrpSpPr>
        <p:cNvPr id="1" name="Shape 95"/>
        <p:cNvGrpSpPr/>
        <p:nvPr/>
      </p:nvGrpSpPr>
      <p:grpSpPr>
        <a:xfrm>
          <a:off x="0" y="0"/>
          <a:ext cx="0" cy="0"/>
          <a:chOff x="0" y="0"/>
          <a:chExt cx="0" cy="0"/>
        </a:xfrm>
      </p:grpSpPr>
      <p:sp>
        <p:nvSpPr>
          <p:cNvPr id="96" name="Google Shape;96;p11"/>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11"/>
          <p:cNvSpPr txBox="1">
            <a:spLocks noGrp="1"/>
          </p:cNvSpPr>
          <p:nvPr>
            <p:ph type="subTitle" idx="1"/>
          </p:nvPr>
        </p:nvSpPr>
        <p:spPr>
          <a:xfrm>
            <a:off x="331000" y="1238250"/>
            <a:ext cx="7024800" cy="310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400"/>
              <a:buNone/>
              <a:defRPr sz="1400" i="0" u="none" strike="noStrike" cap="none">
                <a:solidFill>
                  <a:schemeClr val="lt1"/>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
        <p:nvSpPr>
          <p:cNvPr id="98" name="Google Shape;98;p11"/>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Helvetica Neue"/>
                <a:ea typeface="Helvetica Neue"/>
                <a:cs typeface="Helvetica Neue"/>
                <a:sym typeface="Helvetica Neue"/>
              </a:rPr>
              <a:t>‹#›</a:t>
            </a:fld>
            <a:endParaRPr sz="1100" i="0" u="none" strike="noStrike" cap="none">
              <a:solidFill>
                <a:schemeClr val="lt1"/>
              </a:solidFill>
              <a:latin typeface="Avenir"/>
              <a:ea typeface="Avenir"/>
              <a:cs typeface="Avenir"/>
              <a:sym typeface="Avenir"/>
            </a:endParaRPr>
          </a:p>
        </p:txBody>
      </p:sp>
      <p:sp>
        <p:nvSpPr>
          <p:cNvPr id="99" name="Google Shape;99;p11"/>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1"/>
                </a:solidFill>
                <a:latin typeface="Avenir"/>
                <a:ea typeface="Avenir"/>
                <a:cs typeface="Avenir"/>
                <a:sym typeface="Avenir"/>
              </a:rPr>
              <a:t>Copyright © 201</a:t>
            </a:r>
            <a:r>
              <a:rPr lang="en" sz="500">
                <a:solidFill>
                  <a:schemeClr val="lt1"/>
                </a:solidFill>
                <a:latin typeface="Avenir"/>
                <a:ea typeface="Avenir"/>
                <a:cs typeface="Avenir"/>
                <a:sym typeface="Avenir"/>
              </a:rPr>
              <a:t>8</a:t>
            </a:r>
            <a:r>
              <a:rPr lang="en" sz="500" i="0" u="none" strike="noStrike" cap="none">
                <a:solidFill>
                  <a:schemeClr val="lt1"/>
                </a:solidFill>
                <a:latin typeface="Avenir"/>
                <a:ea typeface="Avenir"/>
                <a:cs typeface="Avenir"/>
                <a:sym typeface="Avenir"/>
              </a:rPr>
              <a:t> 23andMe, Inc.</a:t>
            </a:r>
            <a:endParaRPr sz="500" i="0" u="none" strike="noStrike" cap="none">
              <a:solidFill>
                <a:schemeClr val="lt1"/>
              </a:solidFill>
              <a:latin typeface="Avenir"/>
              <a:ea typeface="Avenir"/>
              <a:cs typeface="Avenir"/>
              <a:sym typeface="Avenir"/>
            </a:endParaRPr>
          </a:p>
        </p:txBody>
      </p:sp>
      <p:pic>
        <p:nvPicPr>
          <p:cNvPr id="100" name="Google Shape;100;p11"/>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101" name="Google Shape;101;p11"/>
          <p:cNvSpPr txBox="1">
            <a:spLocks noGrp="1"/>
          </p:cNvSpPr>
          <p:nvPr>
            <p:ph type="subTitle" idx="2"/>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800"/>
              <a:buNone/>
              <a:defRPr sz="8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ext and 2 Column">
  <p:cSld name="Text and 2 Column">
    <p:spTree>
      <p:nvGrpSpPr>
        <p:cNvPr id="1" name="Shape 600"/>
        <p:cNvGrpSpPr/>
        <p:nvPr/>
      </p:nvGrpSpPr>
      <p:grpSpPr>
        <a:xfrm>
          <a:off x="0" y="0"/>
          <a:ext cx="0" cy="0"/>
          <a:chOff x="0" y="0"/>
          <a:chExt cx="0" cy="0"/>
        </a:xfrm>
      </p:grpSpPr>
      <p:sp>
        <p:nvSpPr>
          <p:cNvPr id="601" name="Google Shape;601;p103"/>
          <p:cNvSpPr txBox="1">
            <a:spLocks noGrp="1"/>
          </p:cNvSpPr>
          <p:nvPr>
            <p:ph type="body" idx="1"/>
          </p:nvPr>
        </p:nvSpPr>
        <p:spPr>
          <a:xfrm>
            <a:off x="342900" y="1827279"/>
            <a:ext cx="2964000" cy="1950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602" name="Google Shape;602;p103"/>
          <p:cNvSpPr txBox="1">
            <a:spLocks noGrp="1"/>
          </p:cNvSpPr>
          <p:nvPr>
            <p:ph type="title"/>
          </p:nvPr>
        </p:nvSpPr>
        <p:spPr>
          <a:xfrm>
            <a:off x="342700" y="439929"/>
            <a:ext cx="2964000" cy="1350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3" name="Google Shape;603;p103"/>
          <p:cNvSpPr txBox="1">
            <a:spLocks noGrp="1"/>
          </p:cNvSpPr>
          <p:nvPr>
            <p:ph type="body" idx="2"/>
          </p:nvPr>
        </p:nvSpPr>
        <p:spPr>
          <a:xfrm>
            <a:off x="3486550" y="442031"/>
            <a:ext cx="2542800" cy="31857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604" name="Google Shape;604;p103"/>
          <p:cNvSpPr txBox="1">
            <a:spLocks noGrp="1"/>
          </p:cNvSpPr>
          <p:nvPr>
            <p:ph type="body" idx="3"/>
          </p:nvPr>
        </p:nvSpPr>
        <p:spPr>
          <a:xfrm>
            <a:off x="6186887" y="442031"/>
            <a:ext cx="2542800" cy="31857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605" name="Google Shape;605;p103"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asic Template with Graphic 2">
  <p:cSld name="Basic Template with Graphic 2">
    <p:spTree>
      <p:nvGrpSpPr>
        <p:cNvPr id="1" name="Shape 606"/>
        <p:cNvGrpSpPr/>
        <p:nvPr/>
      </p:nvGrpSpPr>
      <p:grpSpPr>
        <a:xfrm>
          <a:off x="0" y="0"/>
          <a:ext cx="0" cy="0"/>
          <a:chOff x="0" y="0"/>
          <a:chExt cx="0" cy="0"/>
        </a:xfrm>
      </p:grpSpPr>
      <p:pic>
        <p:nvPicPr>
          <p:cNvPr id="607" name="Google Shape;607;p104"/>
          <p:cNvPicPr preferRelativeResize="0"/>
          <p:nvPr/>
        </p:nvPicPr>
        <p:blipFill rotWithShape="1">
          <a:blip r:embed="rId2">
            <a:alphaModFix/>
          </a:blip>
          <a:srcRect/>
          <a:stretch/>
        </p:blipFill>
        <p:spPr>
          <a:xfrm>
            <a:off x="-4572" y="4528721"/>
            <a:ext cx="4325112" cy="619506"/>
          </a:xfrm>
          <a:prstGeom prst="rect">
            <a:avLst/>
          </a:prstGeom>
          <a:noFill/>
          <a:ln>
            <a:noFill/>
          </a:ln>
        </p:spPr>
      </p:pic>
      <p:sp>
        <p:nvSpPr>
          <p:cNvPr id="608" name="Google Shape;608;p104"/>
          <p:cNvSpPr txBox="1">
            <a:spLocks noGrp="1"/>
          </p:cNvSpPr>
          <p:nvPr>
            <p:ph type="title"/>
          </p:nvPr>
        </p:nvSpPr>
        <p:spPr>
          <a:xfrm>
            <a:off x="342701" y="439929"/>
            <a:ext cx="4834800" cy="9852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9" name="Google Shape;609;p104"/>
          <p:cNvSpPr txBox="1">
            <a:spLocks noGrp="1"/>
          </p:cNvSpPr>
          <p:nvPr>
            <p:ph type="body" idx="1"/>
          </p:nvPr>
        </p:nvSpPr>
        <p:spPr>
          <a:xfrm>
            <a:off x="342900" y="1515271"/>
            <a:ext cx="4834800" cy="19896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asic Template Graph Style 1">
  <p:cSld name="Basic Template Graph Style 1">
    <p:spTree>
      <p:nvGrpSpPr>
        <p:cNvPr id="1" name="Shape 610"/>
        <p:cNvGrpSpPr/>
        <p:nvPr/>
      </p:nvGrpSpPr>
      <p:grpSpPr>
        <a:xfrm>
          <a:off x="0" y="0"/>
          <a:ext cx="0" cy="0"/>
          <a:chOff x="0" y="0"/>
          <a:chExt cx="0" cy="0"/>
        </a:xfrm>
      </p:grpSpPr>
      <p:sp>
        <p:nvSpPr>
          <p:cNvPr id="611" name="Google Shape;611;p105"/>
          <p:cNvSpPr txBox="1">
            <a:spLocks noGrp="1"/>
          </p:cNvSpPr>
          <p:nvPr>
            <p:ph type="title"/>
          </p:nvPr>
        </p:nvSpPr>
        <p:spPr>
          <a:xfrm>
            <a:off x="342701" y="439930"/>
            <a:ext cx="3183000" cy="978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12" name="Google Shape;612;p105"/>
          <p:cNvSpPr txBox="1">
            <a:spLocks noGrp="1"/>
          </p:cNvSpPr>
          <p:nvPr>
            <p:ph type="body" idx="1"/>
          </p:nvPr>
        </p:nvSpPr>
        <p:spPr>
          <a:xfrm>
            <a:off x="342898" y="1143990"/>
            <a:ext cx="3183000" cy="2270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613" name="Google Shape;613;p105"/>
          <p:cNvSpPr txBox="1">
            <a:spLocks noGrp="1"/>
          </p:cNvSpPr>
          <p:nvPr>
            <p:ph type="body" idx="2"/>
          </p:nvPr>
        </p:nvSpPr>
        <p:spPr>
          <a:xfrm>
            <a:off x="3729038" y="447425"/>
            <a:ext cx="5022000" cy="29766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614" name="Google Shape;614;p105"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asic Template Graph Style 2">
  <p:cSld name="Basic Template Graph Style 2">
    <p:spTree>
      <p:nvGrpSpPr>
        <p:cNvPr id="1" name="Shape 615"/>
        <p:cNvGrpSpPr/>
        <p:nvPr/>
      </p:nvGrpSpPr>
      <p:grpSpPr>
        <a:xfrm>
          <a:off x="0" y="0"/>
          <a:ext cx="0" cy="0"/>
          <a:chOff x="0" y="0"/>
          <a:chExt cx="0" cy="0"/>
        </a:xfrm>
      </p:grpSpPr>
      <p:sp>
        <p:nvSpPr>
          <p:cNvPr id="616" name="Google Shape;616;p106"/>
          <p:cNvSpPr txBox="1">
            <a:spLocks noGrp="1"/>
          </p:cNvSpPr>
          <p:nvPr>
            <p:ph type="title"/>
          </p:nvPr>
        </p:nvSpPr>
        <p:spPr>
          <a:xfrm>
            <a:off x="342701" y="439930"/>
            <a:ext cx="3183000" cy="978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17" name="Google Shape;617;p106"/>
          <p:cNvSpPr txBox="1">
            <a:spLocks noGrp="1"/>
          </p:cNvSpPr>
          <p:nvPr>
            <p:ph type="body" idx="1"/>
          </p:nvPr>
        </p:nvSpPr>
        <p:spPr>
          <a:xfrm>
            <a:off x="342898" y="1143990"/>
            <a:ext cx="3183000" cy="2270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618" name="Google Shape;618;p106"/>
          <p:cNvSpPr txBox="1">
            <a:spLocks noGrp="1"/>
          </p:cNvSpPr>
          <p:nvPr>
            <p:ph type="body" idx="2"/>
          </p:nvPr>
        </p:nvSpPr>
        <p:spPr>
          <a:xfrm>
            <a:off x="3729038" y="447425"/>
            <a:ext cx="5022000" cy="29766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619" name="Google Shape;619;p106"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asic Template Sidebar Pink">
  <p:cSld name="Basic Template Sidebar Pink">
    <p:spTree>
      <p:nvGrpSpPr>
        <p:cNvPr id="1" name="Shape 620"/>
        <p:cNvGrpSpPr/>
        <p:nvPr/>
      </p:nvGrpSpPr>
      <p:grpSpPr>
        <a:xfrm>
          <a:off x="0" y="0"/>
          <a:ext cx="0" cy="0"/>
          <a:chOff x="0" y="0"/>
          <a:chExt cx="0" cy="0"/>
        </a:xfrm>
      </p:grpSpPr>
      <p:sp>
        <p:nvSpPr>
          <p:cNvPr id="621" name="Google Shape;621;p107"/>
          <p:cNvSpPr/>
          <p:nvPr/>
        </p:nvSpPr>
        <p:spPr>
          <a:xfrm>
            <a:off x="5477608" y="0"/>
            <a:ext cx="3666300" cy="51435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rgbClr val="D50F67"/>
              </a:solidFill>
              <a:latin typeface="Helvetica Neue"/>
              <a:ea typeface="Helvetica Neue"/>
              <a:cs typeface="Helvetica Neue"/>
              <a:sym typeface="Helvetica Neue"/>
            </a:endParaRPr>
          </a:p>
        </p:txBody>
      </p:sp>
      <p:sp>
        <p:nvSpPr>
          <p:cNvPr id="622" name="Google Shape;622;p107"/>
          <p:cNvSpPr txBox="1">
            <a:spLocks noGrp="1"/>
          </p:cNvSpPr>
          <p:nvPr>
            <p:ph type="title"/>
          </p:nvPr>
        </p:nvSpPr>
        <p:spPr>
          <a:xfrm>
            <a:off x="342701" y="439929"/>
            <a:ext cx="5029500" cy="582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3" name="Google Shape;623;p107"/>
          <p:cNvSpPr txBox="1">
            <a:spLocks noGrp="1"/>
          </p:cNvSpPr>
          <p:nvPr>
            <p:ph type="body" idx="1"/>
          </p:nvPr>
        </p:nvSpPr>
        <p:spPr>
          <a:xfrm>
            <a:off x="342900" y="1511426"/>
            <a:ext cx="5027100" cy="2396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624" name="Google Shape;624;p107"/>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25" name="Google Shape;625;p107"/>
          <p:cNvSpPr txBox="1">
            <a:spLocks noGrp="1"/>
          </p:cNvSpPr>
          <p:nvPr>
            <p:ph type="body" idx="2"/>
          </p:nvPr>
        </p:nvSpPr>
        <p:spPr>
          <a:xfrm>
            <a:off x="5705933" y="451221"/>
            <a:ext cx="3076500" cy="42411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100000"/>
              </a:lnSpc>
              <a:spcBef>
                <a:spcPts val="800"/>
              </a:spcBef>
              <a:spcAft>
                <a:spcPts val="0"/>
              </a:spcAft>
              <a:buClr>
                <a:schemeClr val="lt1"/>
              </a:buClr>
              <a:buSzPts val="2100"/>
              <a:buFont typeface="Arial"/>
              <a:buChar char="•"/>
              <a:defRPr sz="21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626" name="Google Shape;626;p107"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627" name="Google Shape;627;p107"/>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28" name="Google Shape;628;p107"/>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asic Template Sidebar Blue">
  <p:cSld name="Basic Template Sidebar Blue">
    <p:spTree>
      <p:nvGrpSpPr>
        <p:cNvPr id="1" name="Shape 629"/>
        <p:cNvGrpSpPr/>
        <p:nvPr/>
      </p:nvGrpSpPr>
      <p:grpSpPr>
        <a:xfrm>
          <a:off x="0" y="0"/>
          <a:ext cx="0" cy="0"/>
          <a:chOff x="0" y="0"/>
          <a:chExt cx="0" cy="0"/>
        </a:xfrm>
      </p:grpSpPr>
      <p:sp>
        <p:nvSpPr>
          <p:cNvPr id="630" name="Google Shape;630;p108"/>
          <p:cNvSpPr/>
          <p:nvPr/>
        </p:nvSpPr>
        <p:spPr>
          <a:xfrm>
            <a:off x="5477608" y="0"/>
            <a:ext cx="3666300" cy="5143500"/>
          </a:xfrm>
          <a:prstGeom prst="rect">
            <a:avLst/>
          </a:prstGeom>
          <a:solidFill>
            <a:srgbClr val="53C8E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631" name="Google Shape;631;p108"/>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32" name="Google Shape;632;p108"/>
          <p:cNvSpPr txBox="1">
            <a:spLocks noGrp="1"/>
          </p:cNvSpPr>
          <p:nvPr>
            <p:ph type="body" idx="1"/>
          </p:nvPr>
        </p:nvSpPr>
        <p:spPr>
          <a:xfrm>
            <a:off x="5705933" y="451221"/>
            <a:ext cx="3076500" cy="42411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100000"/>
              </a:lnSpc>
              <a:spcBef>
                <a:spcPts val="800"/>
              </a:spcBef>
              <a:spcAft>
                <a:spcPts val="0"/>
              </a:spcAft>
              <a:buClr>
                <a:schemeClr val="lt1"/>
              </a:buClr>
              <a:buSzPts val="2100"/>
              <a:buFont typeface="Arial"/>
              <a:buChar char="•"/>
              <a:defRPr sz="21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633" name="Google Shape;633;p108"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634" name="Google Shape;634;p108"/>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35" name="Google Shape;635;p108"/>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
        <p:nvSpPr>
          <p:cNvPr id="636" name="Google Shape;636;p108"/>
          <p:cNvSpPr txBox="1">
            <a:spLocks noGrp="1"/>
          </p:cNvSpPr>
          <p:nvPr>
            <p:ph type="title"/>
          </p:nvPr>
        </p:nvSpPr>
        <p:spPr>
          <a:xfrm>
            <a:off x="342701" y="439929"/>
            <a:ext cx="5029500" cy="582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37" name="Google Shape;637;p108"/>
          <p:cNvSpPr txBox="1">
            <a:spLocks noGrp="1"/>
          </p:cNvSpPr>
          <p:nvPr>
            <p:ph type="body" idx="2"/>
          </p:nvPr>
        </p:nvSpPr>
        <p:spPr>
          <a:xfrm>
            <a:off x="342900" y="1511426"/>
            <a:ext cx="5027100" cy="2396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asic Template Sidebar Yellow">
  <p:cSld name="Basic Template Sidebar Yellow">
    <p:spTree>
      <p:nvGrpSpPr>
        <p:cNvPr id="1" name="Shape 638"/>
        <p:cNvGrpSpPr/>
        <p:nvPr/>
      </p:nvGrpSpPr>
      <p:grpSpPr>
        <a:xfrm>
          <a:off x="0" y="0"/>
          <a:ext cx="0" cy="0"/>
          <a:chOff x="0" y="0"/>
          <a:chExt cx="0" cy="0"/>
        </a:xfrm>
      </p:grpSpPr>
      <p:sp>
        <p:nvSpPr>
          <p:cNvPr id="639" name="Google Shape;639;p109"/>
          <p:cNvSpPr/>
          <p:nvPr/>
        </p:nvSpPr>
        <p:spPr>
          <a:xfrm>
            <a:off x="5477608" y="0"/>
            <a:ext cx="3666300" cy="5143500"/>
          </a:xfrm>
          <a:prstGeom prst="rect">
            <a:avLst/>
          </a:prstGeom>
          <a:solidFill>
            <a:srgbClr val="FF6A1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rgbClr val="FF6A13"/>
              </a:solidFill>
              <a:latin typeface="Helvetica Neue"/>
              <a:ea typeface="Helvetica Neue"/>
              <a:cs typeface="Helvetica Neue"/>
              <a:sym typeface="Helvetica Neue"/>
            </a:endParaRPr>
          </a:p>
        </p:txBody>
      </p:sp>
      <p:sp>
        <p:nvSpPr>
          <p:cNvPr id="640" name="Google Shape;640;p109"/>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41" name="Google Shape;641;p109"/>
          <p:cNvSpPr txBox="1">
            <a:spLocks noGrp="1"/>
          </p:cNvSpPr>
          <p:nvPr>
            <p:ph type="body" idx="1"/>
          </p:nvPr>
        </p:nvSpPr>
        <p:spPr>
          <a:xfrm>
            <a:off x="5705933" y="451221"/>
            <a:ext cx="3076500" cy="42411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100000"/>
              </a:lnSpc>
              <a:spcBef>
                <a:spcPts val="800"/>
              </a:spcBef>
              <a:spcAft>
                <a:spcPts val="0"/>
              </a:spcAft>
              <a:buClr>
                <a:schemeClr val="lt1"/>
              </a:buClr>
              <a:buSzPts val="2100"/>
              <a:buFont typeface="Arial"/>
              <a:buChar char="•"/>
              <a:defRPr sz="21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642" name="Google Shape;642;p109"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643" name="Google Shape;643;p109"/>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44" name="Google Shape;644;p109"/>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
        <p:nvSpPr>
          <p:cNvPr id="645" name="Google Shape;645;p109"/>
          <p:cNvSpPr txBox="1">
            <a:spLocks noGrp="1"/>
          </p:cNvSpPr>
          <p:nvPr>
            <p:ph type="title"/>
          </p:nvPr>
        </p:nvSpPr>
        <p:spPr>
          <a:xfrm>
            <a:off x="342701" y="439929"/>
            <a:ext cx="5029500" cy="582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46" name="Google Shape;646;p109"/>
          <p:cNvSpPr txBox="1">
            <a:spLocks noGrp="1"/>
          </p:cNvSpPr>
          <p:nvPr>
            <p:ph type="body" idx="2"/>
          </p:nvPr>
        </p:nvSpPr>
        <p:spPr>
          <a:xfrm>
            <a:off x="342900" y="1511426"/>
            <a:ext cx="5027100" cy="2396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asic Template Sidebar Green">
  <p:cSld name="Basic Template Sidebar Green">
    <p:spTree>
      <p:nvGrpSpPr>
        <p:cNvPr id="1" name="Shape 647"/>
        <p:cNvGrpSpPr/>
        <p:nvPr/>
      </p:nvGrpSpPr>
      <p:grpSpPr>
        <a:xfrm>
          <a:off x="0" y="0"/>
          <a:ext cx="0" cy="0"/>
          <a:chOff x="0" y="0"/>
          <a:chExt cx="0" cy="0"/>
        </a:xfrm>
      </p:grpSpPr>
      <p:sp>
        <p:nvSpPr>
          <p:cNvPr id="648" name="Google Shape;648;p110"/>
          <p:cNvSpPr/>
          <p:nvPr/>
        </p:nvSpPr>
        <p:spPr>
          <a:xfrm>
            <a:off x="5477608" y="0"/>
            <a:ext cx="3666300" cy="5143500"/>
          </a:xfrm>
          <a:prstGeom prst="rect">
            <a:avLst/>
          </a:prstGeom>
          <a:solidFill>
            <a:srgbClr val="78BE2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649" name="Google Shape;649;p110"/>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50" name="Google Shape;650;p110"/>
          <p:cNvSpPr txBox="1">
            <a:spLocks noGrp="1"/>
          </p:cNvSpPr>
          <p:nvPr>
            <p:ph type="body" idx="1"/>
          </p:nvPr>
        </p:nvSpPr>
        <p:spPr>
          <a:xfrm>
            <a:off x="5705933" y="451221"/>
            <a:ext cx="3076500" cy="42411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100000"/>
              </a:lnSpc>
              <a:spcBef>
                <a:spcPts val="800"/>
              </a:spcBef>
              <a:spcAft>
                <a:spcPts val="0"/>
              </a:spcAft>
              <a:buClr>
                <a:schemeClr val="lt1"/>
              </a:buClr>
              <a:buSzPts val="2100"/>
              <a:buFont typeface="Arial"/>
              <a:buChar char="•"/>
              <a:defRPr sz="21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651" name="Google Shape;651;p110"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652" name="Google Shape;652;p110"/>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53" name="Google Shape;653;p110"/>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
        <p:nvSpPr>
          <p:cNvPr id="654" name="Google Shape;654;p110"/>
          <p:cNvSpPr txBox="1">
            <a:spLocks noGrp="1"/>
          </p:cNvSpPr>
          <p:nvPr>
            <p:ph type="title"/>
          </p:nvPr>
        </p:nvSpPr>
        <p:spPr>
          <a:xfrm>
            <a:off x="342701" y="439929"/>
            <a:ext cx="5029500" cy="582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55" name="Google Shape;655;p110"/>
          <p:cNvSpPr txBox="1">
            <a:spLocks noGrp="1"/>
          </p:cNvSpPr>
          <p:nvPr>
            <p:ph type="body" idx="2"/>
          </p:nvPr>
        </p:nvSpPr>
        <p:spPr>
          <a:xfrm>
            <a:off x="342900" y="1511426"/>
            <a:ext cx="5027100" cy="2396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Basic Template Quote 1 Pink">
  <p:cSld name="Basic Template Quote 1 Pink">
    <p:spTree>
      <p:nvGrpSpPr>
        <p:cNvPr id="1" name="Shape 656"/>
        <p:cNvGrpSpPr/>
        <p:nvPr/>
      </p:nvGrpSpPr>
      <p:grpSpPr>
        <a:xfrm>
          <a:off x="0" y="0"/>
          <a:ext cx="0" cy="0"/>
          <a:chOff x="0" y="0"/>
          <a:chExt cx="0" cy="0"/>
        </a:xfrm>
      </p:grpSpPr>
      <p:pic>
        <p:nvPicPr>
          <p:cNvPr id="657" name="Google Shape;657;p111"/>
          <p:cNvPicPr preferRelativeResize="0"/>
          <p:nvPr/>
        </p:nvPicPr>
        <p:blipFill rotWithShape="1">
          <a:blip r:embed="rId2">
            <a:alphaModFix/>
          </a:blip>
          <a:srcRect l="16521" t="18901" r="6347" b="16100"/>
          <a:stretch/>
        </p:blipFill>
        <p:spPr>
          <a:xfrm>
            <a:off x="0" y="0"/>
            <a:ext cx="9144000" cy="5143500"/>
          </a:xfrm>
          <a:prstGeom prst="rect">
            <a:avLst/>
          </a:prstGeom>
          <a:noFill/>
          <a:ln>
            <a:noFill/>
          </a:ln>
        </p:spPr>
      </p:pic>
      <p:sp>
        <p:nvSpPr>
          <p:cNvPr id="658" name="Google Shape;658;p111"/>
          <p:cNvSpPr/>
          <p:nvPr/>
        </p:nvSpPr>
        <p:spPr>
          <a:xfrm>
            <a:off x="0" y="0"/>
            <a:ext cx="9144000" cy="5143500"/>
          </a:xfrm>
          <a:prstGeom prst="rect">
            <a:avLst/>
          </a:prstGeom>
          <a:solidFill>
            <a:srgbClr val="333435">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659" name="Google Shape;659;p111"/>
          <p:cNvSpPr txBox="1">
            <a:spLocks noGrp="1"/>
          </p:cNvSpPr>
          <p:nvPr>
            <p:ph type="title"/>
          </p:nvPr>
        </p:nvSpPr>
        <p:spPr>
          <a:xfrm>
            <a:off x="298740" y="1621197"/>
            <a:ext cx="6682200" cy="582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1"/>
              </a:buClr>
              <a:buSzPts val="3200"/>
              <a:buFont typeface="Helvetica Neue"/>
              <a:buNone/>
              <a:defRPr sz="3200" b="0"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60" name="Google Shape;660;p111"/>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61" name="Google Shape;661;p111"/>
          <p:cNvSpPr txBox="1">
            <a:spLocks noGrp="1"/>
          </p:cNvSpPr>
          <p:nvPr>
            <p:ph type="subTitle" idx="1"/>
          </p:nvPr>
        </p:nvSpPr>
        <p:spPr>
          <a:xfrm>
            <a:off x="317614" y="3083291"/>
            <a:ext cx="41949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1800"/>
              <a:buFont typeface="Arial"/>
              <a:buNone/>
              <a:defRPr sz="1800" b="0" i="0" u="none" strike="noStrike" cap="none">
                <a:solidFill>
                  <a:schemeClr val="lt1"/>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662" name="Google Shape;662;p111"/>
          <p:cNvGrpSpPr/>
          <p:nvPr/>
        </p:nvGrpSpPr>
        <p:grpSpPr>
          <a:xfrm>
            <a:off x="329154" y="962557"/>
            <a:ext cx="406321" cy="406320"/>
            <a:chOff x="2858" y="-424"/>
            <a:chExt cx="300" cy="300"/>
          </a:xfrm>
        </p:grpSpPr>
        <p:sp>
          <p:nvSpPr>
            <p:cNvPr id="663" name="Google Shape;663;p111"/>
            <p:cNvSpPr/>
            <p:nvPr/>
          </p:nvSpPr>
          <p:spPr>
            <a:xfrm>
              <a:off x="2858" y="-424"/>
              <a:ext cx="300" cy="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664" name="Google Shape;664;p111"/>
            <p:cNvSpPr/>
            <p:nvPr/>
          </p:nvSpPr>
          <p:spPr>
            <a:xfrm>
              <a:off x="2955" y="-313"/>
              <a:ext cx="0" cy="0"/>
            </a:xfrm>
            <a:custGeom>
              <a:avLst/>
              <a:gdLst/>
              <a:ahLst/>
              <a:cxnLst/>
              <a:rect l="l" t="t" r="r" b="b"/>
              <a:pathLst>
                <a:path w="120000" h="120000" extrusionOk="0">
                  <a:moveTo>
                    <a:pt x="0" y="75000"/>
                  </a:moveTo>
                  <a:cubicBezTo>
                    <a:pt x="0" y="54000"/>
                    <a:pt x="4444" y="36000"/>
                    <a:pt x="11111" y="24000"/>
                  </a:cubicBezTo>
                  <a:cubicBezTo>
                    <a:pt x="20000" y="12000"/>
                    <a:pt x="31111" y="6000"/>
                    <a:pt x="44444" y="0"/>
                  </a:cubicBezTo>
                  <a:cubicBezTo>
                    <a:pt x="44444" y="24000"/>
                    <a:pt x="44444" y="24000"/>
                    <a:pt x="44444" y="24000"/>
                  </a:cubicBezTo>
                  <a:cubicBezTo>
                    <a:pt x="33333" y="27000"/>
                    <a:pt x="26666" y="36000"/>
                    <a:pt x="22222" y="45000"/>
                  </a:cubicBezTo>
                  <a:cubicBezTo>
                    <a:pt x="22222" y="51000"/>
                    <a:pt x="20000" y="57000"/>
                    <a:pt x="20000" y="63000"/>
                  </a:cubicBezTo>
                  <a:cubicBezTo>
                    <a:pt x="44444" y="63000"/>
                    <a:pt x="44444" y="63000"/>
                    <a:pt x="44444" y="63000"/>
                  </a:cubicBezTo>
                  <a:cubicBezTo>
                    <a:pt x="44444" y="120000"/>
                    <a:pt x="44444" y="120000"/>
                    <a:pt x="44444" y="120000"/>
                  </a:cubicBezTo>
                  <a:cubicBezTo>
                    <a:pt x="0" y="120000"/>
                    <a:pt x="0" y="120000"/>
                    <a:pt x="0" y="120000"/>
                  </a:cubicBezTo>
                  <a:lnTo>
                    <a:pt x="0" y="75000"/>
                  </a:lnTo>
                  <a:close/>
                  <a:moveTo>
                    <a:pt x="75555" y="75000"/>
                  </a:moveTo>
                  <a:cubicBezTo>
                    <a:pt x="75555" y="54000"/>
                    <a:pt x="77777" y="36000"/>
                    <a:pt x="86666" y="24000"/>
                  </a:cubicBezTo>
                  <a:cubicBezTo>
                    <a:pt x="93333" y="12000"/>
                    <a:pt x="104444" y="6000"/>
                    <a:pt x="117777" y="0"/>
                  </a:cubicBezTo>
                  <a:cubicBezTo>
                    <a:pt x="117777" y="24000"/>
                    <a:pt x="117777" y="24000"/>
                    <a:pt x="117777" y="24000"/>
                  </a:cubicBezTo>
                  <a:cubicBezTo>
                    <a:pt x="108888" y="27000"/>
                    <a:pt x="100000" y="36000"/>
                    <a:pt x="97777" y="48000"/>
                  </a:cubicBezTo>
                  <a:cubicBezTo>
                    <a:pt x="95555" y="54000"/>
                    <a:pt x="93333" y="57000"/>
                    <a:pt x="95555" y="63000"/>
                  </a:cubicBezTo>
                  <a:cubicBezTo>
                    <a:pt x="120000" y="63000"/>
                    <a:pt x="120000" y="63000"/>
                    <a:pt x="120000" y="63000"/>
                  </a:cubicBezTo>
                  <a:cubicBezTo>
                    <a:pt x="120000" y="120000"/>
                    <a:pt x="120000" y="120000"/>
                    <a:pt x="120000" y="120000"/>
                  </a:cubicBezTo>
                  <a:cubicBezTo>
                    <a:pt x="75555" y="120000"/>
                    <a:pt x="75555" y="120000"/>
                    <a:pt x="75555" y="120000"/>
                  </a:cubicBezTo>
                  <a:lnTo>
                    <a:pt x="75555" y="75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665" name="Google Shape;665;p111" descr="C:\_Projects\Daily Projects\100416\P14754\PNgs\23andMe_ko.png"/>
          <p:cNvPicPr preferRelativeResize="0"/>
          <p:nvPr/>
        </p:nvPicPr>
        <p:blipFill rotWithShape="1">
          <a:blip r:embed="rId3">
            <a:alphaModFix/>
          </a:blip>
          <a:srcRect/>
          <a:stretch/>
        </p:blipFill>
        <p:spPr>
          <a:xfrm>
            <a:off x="7790113" y="4762082"/>
            <a:ext cx="799505" cy="279246"/>
          </a:xfrm>
          <a:prstGeom prst="rect">
            <a:avLst/>
          </a:prstGeom>
          <a:noFill/>
          <a:ln>
            <a:noFill/>
          </a:ln>
        </p:spPr>
      </p:pic>
      <p:sp>
        <p:nvSpPr>
          <p:cNvPr id="666" name="Google Shape;666;p111"/>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67" name="Google Shape;667;p111"/>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Basic Template Quote 1 Blue">
  <p:cSld name="Basic Template Quote 1 Blue">
    <p:spTree>
      <p:nvGrpSpPr>
        <p:cNvPr id="1" name="Shape 668"/>
        <p:cNvGrpSpPr/>
        <p:nvPr/>
      </p:nvGrpSpPr>
      <p:grpSpPr>
        <a:xfrm>
          <a:off x="0" y="0"/>
          <a:ext cx="0" cy="0"/>
          <a:chOff x="0" y="0"/>
          <a:chExt cx="0" cy="0"/>
        </a:xfrm>
      </p:grpSpPr>
      <p:pic>
        <p:nvPicPr>
          <p:cNvPr id="669" name="Google Shape;669;p112"/>
          <p:cNvPicPr preferRelativeResize="0"/>
          <p:nvPr/>
        </p:nvPicPr>
        <p:blipFill rotWithShape="1">
          <a:blip r:embed="rId2">
            <a:alphaModFix/>
          </a:blip>
          <a:srcRect l="16521" t="18901" r="6347" b="16100"/>
          <a:stretch/>
        </p:blipFill>
        <p:spPr>
          <a:xfrm>
            <a:off x="0" y="0"/>
            <a:ext cx="9144000" cy="5143500"/>
          </a:xfrm>
          <a:prstGeom prst="rect">
            <a:avLst/>
          </a:prstGeom>
          <a:noFill/>
          <a:ln>
            <a:noFill/>
          </a:ln>
        </p:spPr>
      </p:pic>
      <p:sp>
        <p:nvSpPr>
          <p:cNvPr id="670" name="Google Shape;670;p112"/>
          <p:cNvSpPr/>
          <p:nvPr/>
        </p:nvSpPr>
        <p:spPr>
          <a:xfrm>
            <a:off x="0" y="0"/>
            <a:ext cx="9144000" cy="5143500"/>
          </a:xfrm>
          <a:prstGeom prst="rect">
            <a:avLst/>
          </a:prstGeom>
          <a:solidFill>
            <a:srgbClr val="333435">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671" name="Google Shape;671;p112"/>
          <p:cNvSpPr txBox="1">
            <a:spLocks noGrp="1"/>
          </p:cNvSpPr>
          <p:nvPr>
            <p:ph type="title"/>
          </p:nvPr>
        </p:nvSpPr>
        <p:spPr>
          <a:xfrm>
            <a:off x="298740" y="1621198"/>
            <a:ext cx="6682200" cy="582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1"/>
              </a:buClr>
              <a:buSzPts val="3200"/>
              <a:buFont typeface="Helvetica Neue"/>
              <a:buNone/>
              <a:defRPr sz="3200" b="0"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2" name="Google Shape;672;p112"/>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73" name="Google Shape;673;p112"/>
          <p:cNvSpPr txBox="1">
            <a:spLocks noGrp="1"/>
          </p:cNvSpPr>
          <p:nvPr>
            <p:ph type="subTitle" idx="1"/>
          </p:nvPr>
        </p:nvSpPr>
        <p:spPr>
          <a:xfrm>
            <a:off x="317614" y="3083290"/>
            <a:ext cx="41949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1800"/>
              <a:buFont typeface="Arial"/>
              <a:buNone/>
              <a:defRPr sz="1800" b="0" i="0" u="none" strike="noStrike" cap="none">
                <a:solidFill>
                  <a:schemeClr val="lt1"/>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674" name="Google Shape;674;p112"/>
          <p:cNvGrpSpPr/>
          <p:nvPr/>
        </p:nvGrpSpPr>
        <p:grpSpPr>
          <a:xfrm>
            <a:off x="329154" y="962557"/>
            <a:ext cx="406321" cy="406320"/>
            <a:chOff x="2858" y="-424"/>
            <a:chExt cx="300" cy="300"/>
          </a:xfrm>
        </p:grpSpPr>
        <p:sp>
          <p:nvSpPr>
            <p:cNvPr id="675" name="Google Shape;675;p112"/>
            <p:cNvSpPr/>
            <p:nvPr/>
          </p:nvSpPr>
          <p:spPr>
            <a:xfrm>
              <a:off x="2858" y="-424"/>
              <a:ext cx="300" cy="300"/>
            </a:xfrm>
            <a:prstGeom prst="ellipse">
              <a:avLst/>
            </a:prstGeom>
            <a:solidFill>
              <a:srgbClr val="53C8E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676" name="Google Shape;676;p112"/>
            <p:cNvSpPr/>
            <p:nvPr/>
          </p:nvSpPr>
          <p:spPr>
            <a:xfrm>
              <a:off x="2955" y="-313"/>
              <a:ext cx="0" cy="0"/>
            </a:xfrm>
            <a:custGeom>
              <a:avLst/>
              <a:gdLst/>
              <a:ahLst/>
              <a:cxnLst/>
              <a:rect l="l" t="t" r="r" b="b"/>
              <a:pathLst>
                <a:path w="120000" h="120000" extrusionOk="0">
                  <a:moveTo>
                    <a:pt x="0" y="75000"/>
                  </a:moveTo>
                  <a:cubicBezTo>
                    <a:pt x="0" y="54000"/>
                    <a:pt x="4444" y="36000"/>
                    <a:pt x="11111" y="24000"/>
                  </a:cubicBezTo>
                  <a:cubicBezTo>
                    <a:pt x="20000" y="12000"/>
                    <a:pt x="31111" y="6000"/>
                    <a:pt x="44444" y="0"/>
                  </a:cubicBezTo>
                  <a:cubicBezTo>
                    <a:pt x="44444" y="24000"/>
                    <a:pt x="44444" y="24000"/>
                    <a:pt x="44444" y="24000"/>
                  </a:cubicBezTo>
                  <a:cubicBezTo>
                    <a:pt x="33333" y="27000"/>
                    <a:pt x="26666" y="36000"/>
                    <a:pt x="22222" y="45000"/>
                  </a:cubicBezTo>
                  <a:cubicBezTo>
                    <a:pt x="22222" y="51000"/>
                    <a:pt x="20000" y="57000"/>
                    <a:pt x="20000" y="63000"/>
                  </a:cubicBezTo>
                  <a:cubicBezTo>
                    <a:pt x="44444" y="63000"/>
                    <a:pt x="44444" y="63000"/>
                    <a:pt x="44444" y="63000"/>
                  </a:cubicBezTo>
                  <a:cubicBezTo>
                    <a:pt x="44444" y="120000"/>
                    <a:pt x="44444" y="120000"/>
                    <a:pt x="44444" y="120000"/>
                  </a:cubicBezTo>
                  <a:cubicBezTo>
                    <a:pt x="0" y="120000"/>
                    <a:pt x="0" y="120000"/>
                    <a:pt x="0" y="120000"/>
                  </a:cubicBezTo>
                  <a:lnTo>
                    <a:pt x="0" y="75000"/>
                  </a:lnTo>
                  <a:close/>
                  <a:moveTo>
                    <a:pt x="75555" y="75000"/>
                  </a:moveTo>
                  <a:cubicBezTo>
                    <a:pt x="75555" y="54000"/>
                    <a:pt x="77777" y="36000"/>
                    <a:pt x="86666" y="24000"/>
                  </a:cubicBezTo>
                  <a:cubicBezTo>
                    <a:pt x="93333" y="12000"/>
                    <a:pt x="104444" y="6000"/>
                    <a:pt x="117777" y="0"/>
                  </a:cubicBezTo>
                  <a:cubicBezTo>
                    <a:pt x="117777" y="24000"/>
                    <a:pt x="117777" y="24000"/>
                    <a:pt x="117777" y="24000"/>
                  </a:cubicBezTo>
                  <a:cubicBezTo>
                    <a:pt x="108888" y="27000"/>
                    <a:pt x="100000" y="36000"/>
                    <a:pt x="97777" y="48000"/>
                  </a:cubicBezTo>
                  <a:cubicBezTo>
                    <a:pt x="95555" y="54000"/>
                    <a:pt x="93333" y="57000"/>
                    <a:pt x="95555" y="63000"/>
                  </a:cubicBezTo>
                  <a:cubicBezTo>
                    <a:pt x="120000" y="63000"/>
                    <a:pt x="120000" y="63000"/>
                    <a:pt x="120000" y="63000"/>
                  </a:cubicBezTo>
                  <a:cubicBezTo>
                    <a:pt x="120000" y="120000"/>
                    <a:pt x="120000" y="120000"/>
                    <a:pt x="120000" y="120000"/>
                  </a:cubicBezTo>
                  <a:cubicBezTo>
                    <a:pt x="75555" y="120000"/>
                    <a:pt x="75555" y="120000"/>
                    <a:pt x="75555" y="120000"/>
                  </a:cubicBezTo>
                  <a:lnTo>
                    <a:pt x="75555" y="75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677" name="Google Shape;677;p112" descr="C:\_Projects\Daily Projects\100416\P14754\PNgs\23andMe_ko.png"/>
          <p:cNvPicPr preferRelativeResize="0"/>
          <p:nvPr/>
        </p:nvPicPr>
        <p:blipFill rotWithShape="1">
          <a:blip r:embed="rId3">
            <a:alphaModFix/>
          </a:blip>
          <a:srcRect/>
          <a:stretch/>
        </p:blipFill>
        <p:spPr>
          <a:xfrm>
            <a:off x="7790113" y="4762082"/>
            <a:ext cx="799505" cy="279246"/>
          </a:xfrm>
          <a:prstGeom prst="rect">
            <a:avLst/>
          </a:prstGeom>
          <a:noFill/>
          <a:ln>
            <a:noFill/>
          </a:ln>
        </p:spPr>
      </p:pic>
      <p:sp>
        <p:nvSpPr>
          <p:cNvPr id="678" name="Google Shape;678;p112"/>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79" name="Google Shape;679;p112"/>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Left Text Right">
  <p:cSld name="CUSTOM_2">
    <p:bg>
      <p:bgPr>
        <a:solidFill>
          <a:schemeClr val="accent4"/>
        </a:solidFill>
        <a:effectLst/>
      </p:bgPr>
    </p:bg>
    <p:spTree>
      <p:nvGrpSpPr>
        <p:cNvPr id="1" name="Shape 102"/>
        <p:cNvGrpSpPr/>
        <p:nvPr/>
      </p:nvGrpSpPr>
      <p:grpSpPr>
        <a:xfrm>
          <a:off x="0" y="0"/>
          <a:ext cx="0" cy="0"/>
          <a:chOff x="0" y="0"/>
          <a:chExt cx="0" cy="0"/>
        </a:xfrm>
      </p:grpSpPr>
      <p:sp>
        <p:nvSpPr>
          <p:cNvPr id="103" name="Google Shape;103;p12"/>
          <p:cNvSpPr/>
          <p:nvPr/>
        </p:nvSpPr>
        <p:spPr>
          <a:xfrm>
            <a:off x="4455325" y="-9525"/>
            <a:ext cx="4698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title"/>
          </p:nvPr>
        </p:nvSpPr>
        <p:spPr>
          <a:xfrm>
            <a:off x="4686300" y="820950"/>
            <a:ext cx="4124400" cy="11127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 name="Google Shape;105;p12"/>
          <p:cNvSpPr txBox="1">
            <a:spLocks noGrp="1"/>
          </p:cNvSpPr>
          <p:nvPr>
            <p:ph type="subTitle" idx="1"/>
          </p:nvPr>
        </p:nvSpPr>
        <p:spPr>
          <a:xfrm>
            <a:off x="4686300" y="1933650"/>
            <a:ext cx="4124400" cy="2276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1400"/>
              <a:buNone/>
              <a:defRPr sz="14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
        <p:nvSpPr>
          <p:cNvPr id="106" name="Google Shape;106;p12"/>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2"/>
                </a:solidFill>
                <a:latin typeface="Helvetica Neue"/>
                <a:ea typeface="Helvetica Neue"/>
                <a:cs typeface="Helvetica Neue"/>
                <a:sym typeface="Helvetica Neue"/>
              </a:rPr>
              <a:t>‹#›</a:t>
            </a:fld>
            <a:endParaRPr sz="1100" i="0" u="none" strike="noStrike" cap="none">
              <a:solidFill>
                <a:schemeClr val="lt2"/>
              </a:solidFill>
              <a:latin typeface="Avenir"/>
              <a:ea typeface="Avenir"/>
              <a:cs typeface="Avenir"/>
              <a:sym typeface="Avenir"/>
            </a:endParaRPr>
          </a:p>
        </p:txBody>
      </p:sp>
      <p:sp>
        <p:nvSpPr>
          <p:cNvPr id="107" name="Google Shape;107;p12"/>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2"/>
                </a:solidFill>
                <a:latin typeface="Avenir"/>
                <a:ea typeface="Avenir"/>
                <a:cs typeface="Avenir"/>
                <a:sym typeface="Avenir"/>
              </a:rPr>
              <a:t>Copyright © 201</a:t>
            </a:r>
            <a:r>
              <a:rPr lang="en" sz="500">
                <a:solidFill>
                  <a:schemeClr val="lt2"/>
                </a:solidFill>
                <a:latin typeface="Avenir"/>
                <a:ea typeface="Avenir"/>
                <a:cs typeface="Avenir"/>
                <a:sym typeface="Avenir"/>
              </a:rPr>
              <a:t>8</a:t>
            </a:r>
            <a:r>
              <a:rPr lang="en" sz="500" i="0" u="none" strike="noStrike" cap="none">
                <a:solidFill>
                  <a:schemeClr val="lt2"/>
                </a:solidFill>
                <a:latin typeface="Avenir"/>
                <a:ea typeface="Avenir"/>
                <a:cs typeface="Avenir"/>
                <a:sym typeface="Avenir"/>
              </a:rPr>
              <a:t> 23andMe, Inc.</a:t>
            </a:r>
            <a:endParaRPr sz="500" i="0" u="none" strike="noStrike" cap="none">
              <a:solidFill>
                <a:schemeClr val="lt2"/>
              </a:solidFill>
              <a:latin typeface="Avenir"/>
              <a:ea typeface="Avenir"/>
              <a:cs typeface="Avenir"/>
              <a:sym typeface="Avenir"/>
            </a:endParaRPr>
          </a:p>
        </p:txBody>
      </p:sp>
      <p:pic>
        <p:nvPicPr>
          <p:cNvPr id="108" name="Google Shape;108;p12"/>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109" name="Google Shape;109;p12"/>
          <p:cNvSpPr txBox="1">
            <a:spLocks noGrp="1"/>
          </p:cNvSpPr>
          <p:nvPr>
            <p:ph type="subTitle" idx="2"/>
          </p:nvPr>
        </p:nvSpPr>
        <p:spPr>
          <a:xfrm>
            <a:off x="331000" y="4724950"/>
            <a:ext cx="37839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800"/>
              <a:buNone/>
              <a:defRPr sz="8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Basic Template Quote 1 Yellow">
  <p:cSld name="Basic Template Quote 1 Yellow">
    <p:spTree>
      <p:nvGrpSpPr>
        <p:cNvPr id="1" name="Shape 680"/>
        <p:cNvGrpSpPr/>
        <p:nvPr/>
      </p:nvGrpSpPr>
      <p:grpSpPr>
        <a:xfrm>
          <a:off x="0" y="0"/>
          <a:ext cx="0" cy="0"/>
          <a:chOff x="0" y="0"/>
          <a:chExt cx="0" cy="0"/>
        </a:xfrm>
      </p:grpSpPr>
      <p:pic>
        <p:nvPicPr>
          <p:cNvPr id="681" name="Google Shape;681;p113"/>
          <p:cNvPicPr preferRelativeResize="0"/>
          <p:nvPr/>
        </p:nvPicPr>
        <p:blipFill rotWithShape="1">
          <a:blip r:embed="rId2">
            <a:alphaModFix/>
          </a:blip>
          <a:srcRect l="16521" t="18901" r="6347" b="16100"/>
          <a:stretch/>
        </p:blipFill>
        <p:spPr>
          <a:xfrm>
            <a:off x="0" y="0"/>
            <a:ext cx="9144000" cy="5143500"/>
          </a:xfrm>
          <a:prstGeom prst="rect">
            <a:avLst/>
          </a:prstGeom>
          <a:noFill/>
          <a:ln>
            <a:noFill/>
          </a:ln>
        </p:spPr>
      </p:pic>
      <p:sp>
        <p:nvSpPr>
          <p:cNvPr id="682" name="Google Shape;682;p113"/>
          <p:cNvSpPr/>
          <p:nvPr/>
        </p:nvSpPr>
        <p:spPr>
          <a:xfrm>
            <a:off x="0" y="0"/>
            <a:ext cx="9144000" cy="5143500"/>
          </a:xfrm>
          <a:prstGeom prst="rect">
            <a:avLst/>
          </a:prstGeom>
          <a:solidFill>
            <a:srgbClr val="333435">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683" name="Google Shape;683;p113"/>
          <p:cNvSpPr txBox="1">
            <a:spLocks noGrp="1"/>
          </p:cNvSpPr>
          <p:nvPr>
            <p:ph type="title"/>
          </p:nvPr>
        </p:nvSpPr>
        <p:spPr>
          <a:xfrm>
            <a:off x="298740" y="1621198"/>
            <a:ext cx="6682200" cy="582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1"/>
              </a:buClr>
              <a:buSzPts val="3200"/>
              <a:buFont typeface="Helvetica Neue"/>
              <a:buNone/>
              <a:defRPr sz="3200" b="0"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84" name="Google Shape;684;p113"/>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85" name="Google Shape;685;p113"/>
          <p:cNvSpPr txBox="1">
            <a:spLocks noGrp="1"/>
          </p:cNvSpPr>
          <p:nvPr>
            <p:ph type="subTitle" idx="1"/>
          </p:nvPr>
        </p:nvSpPr>
        <p:spPr>
          <a:xfrm>
            <a:off x="317614" y="3083290"/>
            <a:ext cx="41949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1800"/>
              <a:buFont typeface="Arial"/>
              <a:buNone/>
              <a:defRPr sz="1800" b="0" i="0" u="none" strike="noStrike" cap="none">
                <a:solidFill>
                  <a:schemeClr val="lt1"/>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686" name="Google Shape;686;p113"/>
          <p:cNvGrpSpPr/>
          <p:nvPr/>
        </p:nvGrpSpPr>
        <p:grpSpPr>
          <a:xfrm>
            <a:off x="329154" y="962557"/>
            <a:ext cx="406321" cy="406320"/>
            <a:chOff x="2858" y="-424"/>
            <a:chExt cx="300" cy="300"/>
          </a:xfrm>
        </p:grpSpPr>
        <p:sp>
          <p:nvSpPr>
            <p:cNvPr id="687" name="Google Shape;687;p113"/>
            <p:cNvSpPr/>
            <p:nvPr/>
          </p:nvSpPr>
          <p:spPr>
            <a:xfrm>
              <a:off x="2858" y="-424"/>
              <a:ext cx="300" cy="300"/>
            </a:xfrm>
            <a:prstGeom prst="ellipse">
              <a:avLst/>
            </a:prstGeom>
            <a:solidFill>
              <a:srgbClr val="FF6A1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688" name="Google Shape;688;p113"/>
            <p:cNvSpPr/>
            <p:nvPr/>
          </p:nvSpPr>
          <p:spPr>
            <a:xfrm>
              <a:off x="2955" y="-313"/>
              <a:ext cx="0" cy="0"/>
            </a:xfrm>
            <a:custGeom>
              <a:avLst/>
              <a:gdLst/>
              <a:ahLst/>
              <a:cxnLst/>
              <a:rect l="l" t="t" r="r" b="b"/>
              <a:pathLst>
                <a:path w="120000" h="120000" extrusionOk="0">
                  <a:moveTo>
                    <a:pt x="0" y="75000"/>
                  </a:moveTo>
                  <a:cubicBezTo>
                    <a:pt x="0" y="54000"/>
                    <a:pt x="4444" y="36000"/>
                    <a:pt x="11111" y="24000"/>
                  </a:cubicBezTo>
                  <a:cubicBezTo>
                    <a:pt x="20000" y="12000"/>
                    <a:pt x="31111" y="6000"/>
                    <a:pt x="44444" y="0"/>
                  </a:cubicBezTo>
                  <a:cubicBezTo>
                    <a:pt x="44444" y="24000"/>
                    <a:pt x="44444" y="24000"/>
                    <a:pt x="44444" y="24000"/>
                  </a:cubicBezTo>
                  <a:cubicBezTo>
                    <a:pt x="33333" y="27000"/>
                    <a:pt x="26666" y="36000"/>
                    <a:pt x="22222" y="45000"/>
                  </a:cubicBezTo>
                  <a:cubicBezTo>
                    <a:pt x="22222" y="51000"/>
                    <a:pt x="20000" y="57000"/>
                    <a:pt x="20000" y="63000"/>
                  </a:cubicBezTo>
                  <a:cubicBezTo>
                    <a:pt x="44444" y="63000"/>
                    <a:pt x="44444" y="63000"/>
                    <a:pt x="44444" y="63000"/>
                  </a:cubicBezTo>
                  <a:cubicBezTo>
                    <a:pt x="44444" y="120000"/>
                    <a:pt x="44444" y="120000"/>
                    <a:pt x="44444" y="120000"/>
                  </a:cubicBezTo>
                  <a:cubicBezTo>
                    <a:pt x="0" y="120000"/>
                    <a:pt x="0" y="120000"/>
                    <a:pt x="0" y="120000"/>
                  </a:cubicBezTo>
                  <a:lnTo>
                    <a:pt x="0" y="75000"/>
                  </a:lnTo>
                  <a:close/>
                  <a:moveTo>
                    <a:pt x="75555" y="75000"/>
                  </a:moveTo>
                  <a:cubicBezTo>
                    <a:pt x="75555" y="54000"/>
                    <a:pt x="77777" y="36000"/>
                    <a:pt x="86666" y="24000"/>
                  </a:cubicBezTo>
                  <a:cubicBezTo>
                    <a:pt x="93333" y="12000"/>
                    <a:pt x="104444" y="6000"/>
                    <a:pt x="117777" y="0"/>
                  </a:cubicBezTo>
                  <a:cubicBezTo>
                    <a:pt x="117777" y="24000"/>
                    <a:pt x="117777" y="24000"/>
                    <a:pt x="117777" y="24000"/>
                  </a:cubicBezTo>
                  <a:cubicBezTo>
                    <a:pt x="108888" y="27000"/>
                    <a:pt x="100000" y="36000"/>
                    <a:pt x="97777" y="48000"/>
                  </a:cubicBezTo>
                  <a:cubicBezTo>
                    <a:pt x="95555" y="54000"/>
                    <a:pt x="93333" y="57000"/>
                    <a:pt x="95555" y="63000"/>
                  </a:cubicBezTo>
                  <a:cubicBezTo>
                    <a:pt x="120000" y="63000"/>
                    <a:pt x="120000" y="63000"/>
                    <a:pt x="120000" y="63000"/>
                  </a:cubicBezTo>
                  <a:cubicBezTo>
                    <a:pt x="120000" y="120000"/>
                    <a:pt x="120000" y="120000"/>
                    <a:pt x="120000" y="120000"/>
                  </a:cubicBezTo>
                  <a:cubicBezTo>
                    <a:pt x="75555" y="120000"/>
                    <a:pt x="75555" y="120000"/>
                    <a:pt x="75555" y="120000"/>
                  </a:cubicBezTo>
                  <a:lnTo>
                    <a:pt x="75555" y="75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689" name="Google Shape;689;p113" descr="C:\_Projects\Daily Projects\100416\P14754\PNgs\23andMe_ko.png"/>
          <p:cNvPicPr preferRelativeResize="0"/>
          <p:nvPr/>
        </p:nvPicPr>
        <p:blipFill rotWithShape="1">
          <a:blip r:embed="rId3">
            <a:alphaModFix/>
          </a:blip>
          <a:srcRect/>
          <a:stretch/>
        </p:blipFill>
        <p:spPr>
          <a:xfrm>
            <a:off x="7790113" y="4762082"/>
            <a:ext cx="799505" cy="279246"/>
          </a:xfrm>
          <a:prstGeom prst="rect">
            <a:avLst/>
          </a:prstGeom>
          <a:noFill/>
          <a:ln>
            <a:noFill/>
          </a:ln>
        </p:spPr>
      </p:pic>
      <p:sp>
        <p:nvSpPr>
          <p:cNvPr id="690" name="Google Shape;690;p113"/>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91" name="Google Shape;691;p113"/>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Basic Template Quote 1 Green">
  <p:cSld name="Basic Template Quote 1 Green">
    <p:spTree>
      <p:nvGrpSpPr>
        <p:cNvPr id="1" name="Shape 692"/>
        <p:cNvGrpSpPr/>
        <p:nvPr/>
      </p:nvGrpSpPr>
      <p:grpSpPr>
        <a:xfrm>
          <a:off x="0" y="0"/>
          <a:ext cx="0" cy="0"/>
          <a:chOff x="0" y="0"/>
          <a:chExt cx="0" cy="0"/>
        </a:xfrm>
      </p:grpSpPr>
      <p:pic>
        <p:nvPicPr>
          <p:cNvPr id="693" name="Google Shape;693;p114"/>
          <p:cNvPicPr preferRelativeResize="0"/>
          <p:nvPr/>
        </p:nvPicPr>
        <p:blipFill rotWithShape="1">
          <a:blip r:embed="rId2">
            <a:alphaModFix/>
          </a:blip>
          <a:srcRect l="16521" t="18901" r="6347" b="16100"/>
          <a:stretch/>
        </p:blipFill>
        <p:spPr>
          <a:xfrm>
            <a:off x="0" y="0"/>
            <a:ext cx="9144000" cy="5143500"/>
          </a:xfrm>
          <a:prstGeom prst="rect">
            <a:avLst/>
          </a:prstGeom>
          <a:noFill/>
          <a:ln>
            <a:noFill/>
          </a:ln>
        </p:spPr>
      </p:pic>
      <p:sp>
        <p:nvSpPr>
          <p:cNvPr id="694" name="Google Shape;694;p114"/>
          <p:cNvSpPr/>
          <p:nvPr/>
        </p:nvSpPr>
        <p:spPr>
          <a:xfrm>
            <a:off x="0" y="0"/>
            <a:ext cx="9144000" cy="5143500"/>
          </a:xfrm>
          <a:prstGeom prst="rect">
            <a:avLst/>
          </a:prstGeom>
          <a:solidFill>
            <a:srgbClr val="333435">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695" name="Google Shape;695;p114"/>
          <p:cNvSpPr txBox="1">
            <a:spLocks noGrp="1"/>
          </p:cNvSpPr>
          <p:nvPr>
            <p:ph type="title"/>
          </p:nvPr>
        </p:nvSpPr>
        <p:spPr>
          <a:xfrm>
            <a:off x="298740" y="1621198"/>
            <a:ext cx="6682200" cy="582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1"/>
              </a:buClr>
              <a:buSzPts val="3200"/>
              <a:buFont typeface="Helvetica Neue"/>
              <a:buNone/>
              <a:defRPr sz="3200" b="0"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96" name="Google Shape;696;p114"/>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697" name="Google Shape;697;p114"/>
          <p:cNvSpPr txBox="1">
            <a:spLocks noGrp="1"/>
          </p:cNvSpPr>
          <p:nvPr>
            <p:ph type="subTitle" idx="1"/>
          </p:nvPr>
        </p:nvSpPr>
        <p:spPr>
          <a:xfrm>
            <a:off x="317614" y="3083290"/>
            <a:ext cx="41949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1800"/>
              <a:buFont typeface="Arial"/>
              <a:buNone/>
              <a:defRPr sz="1800" b="0" i="0" u="none" strike="noStrike" cap="none">
                <a:solidFill>
                  <a:schemeClr val="lt1"/>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698" name="Google Shape;698;p114"/>
          <p:cNvGrpSpPr/>
          <p:nvPr/>
        </p:nvGrpSpPr>
        <p:grpSpPr>
          <a:xfrm>
            <a:off x="329154" y="962557"/>
            <a:ext cx="406321" cy="406320"/>
            <a:chOff x="2858" y="-424"/>
            <a:chExt cx="300" cy="300"/>
          </a:xfrm>
        </p:grpSpPr>
        <p:sp>
          <p:nvSpPr>
            <p:cNvPr id="699" name="Google Shape;699;p114"/>
            <p:cNvSpPr/>
            <p:nvPr/>
          </p:nvSpPr>
          <p:spPr>
            <a:xfrm>
              <a:off x="2858" y="-424"/>
              <a:ext cx="300" cy="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78BE20"/>
                </a:solidFill>
                <a:latin typeface="Helvetica Neue"/>
                <a:ea typeface="Helvetica Neue"/>
                <a:cs typeface="Helvetica Neue"/>
                <a:sym typeface="Helvetica Neue"/>
              </a:endParaRPr>
            </a:p>
          </p:txBody>
        </p:sp>
        <p:sp>
          <p:nvSpPr>
            <p:cNvPr id="700" name="Google Shape;700;p114"/>
            <p:cNvSpPr/>
            <p:nvPr/>
          </p:nvSpPr>
          <p:spPr>
            <a:xfrm>
              <a:off x="2955" y="-313"/>
              <a:ext cx="0" cy="0"/>
            </a:xfrm>
            <a:custGeom>
              <a:avLst/>
              <a:gdLst/>
              <a:ahLst/>
              <a:cxnLst/>
              <a:rect l="l" t="t" r="r" b="b"/>
              <a:pathLst>
                <a:path w="120000" h="120000" extrusionOk="0">
                  <a:moveTo>
                    <a:pt x="0" y="75000"/>
                  </a:moveTo>
                  <a:cubicBezTo>
                    <a:pt x="0" y="54000"/>
                    <a:pt x="4444" y="36000"/>
                    <a:pt x="11111" y="24000"/>
                  </a:cubicBezTo>
                  <a:cubicBezTo>
                    <a:pt x="20000" y="12000"/>
                    <a:pt x="31111" y="6000"/>
                    <a:pt x="44444" y="0"/>
                  </a:cubicBezTo>
                  <a:cubicBezTo>
                    <a:pt x="44444" y="24000"/>
                    <a:pt x="44444" y="24000"/>
                    <a:pt x="44444" y="24000"/>
                  </a:cubicBezTo>
                  <a:cubicBezTo>
                    <a:pt x="33333" y="27000"/>
                    <a:pt x="26666" y="36000"/>
                    <a:pt x="22222" y="45000"/>
                  </a:cubicBezTo>
                  <a:cubicBezTo>
                    <a:pt x="22222" y="51000"/>
                    <a:pt x="20000" y="57000"/>
                    <a:pt x="20000" y="63000"/>
                  </a:cubicBezTo>
                  <a:cubicBezTo>
                    <a:pt x="44444" y="63000"/>
                    <a:pt x="44444" y="63000"/>
                    <a:pt x="44444" y="63000"/>
                  </a:cubicBezTo>
                  <a:cubicBezTo>
                    <a:pt x="44444" y="120000"/>
                    <a:pt x="44444" y="120000"/>
                    <a:pt x="44444" y="120000"/>
                  </a:cubicBezTo>
                  <a:cubicBezTo>
                    <a:pt x="0" y="120000"/>
                    <a:pt x="0" y="120000"/>
                    <a:pt x="0" y="120000"/>
                  </a:cubicBezTo>
                  <a:lnTo>
                    <a:pt x="0" y="75000"/>
                  </a:lnTo>
                  <a:close/>
                  <a:moveTo>
                    <a:pt x="75555" y="75000"/>
                  </a:moveTo>
                  <a:cubicBezTo>
                    <a:pt x="75555" y="54000"/>
                    <a:pt x="77777" y="36000"/>
                    <a:pt x="86666" y="24000"/>
                  </a:cubicBezTo>
                  <a:cubicBezTo>
                    <a:pt x="93333" y="12000"/>
                    <a:pt x="104444" y="6000"/>
                    <a:pt x="117777" y="0"/>
                  </a:cubicBezTo>
                  <a:cubicBezTo>
                    <a:pt x="117777" y="24000"/>
                    <a:pt x="117777" y="24000"/>
                    <a:pt x="117777" y="24000"/>
                  </a:cubicBezTo>
                  <a:cubicBezTo>
                    <a:pt x="108888" y="27000"/>
                    <a:pt x="100000" y="36000"/>
                    <a:pt x="97777" y="48000"/>
                  </a:cubicBezTo>
                  <a:cubicBezTo>
                    <a:pt x="95555" y="54000"/>
                    <a:pt x="93333" y="57000"/>
                    <a:pt x="95555" y="63000"/>
                  </a:cubicBezTo>
                  <a:cubicBezTo>
                    <a:pt x="120000" y="63000"/>
                    <a:pt x="120000" y="63000"/>
                    <a:pt x="120000" y="63000"/>
                  </a:cubicBezTo>
                  <a:cubicBezTo>
                    <a:pt x="120000" y="120000"/>
                    <a:pt x="120000" y="120000"/>
                    <a:pt x="120000" y="120000"/>
                  </a:cubicBezTo>
                  <a:cubicBezTo>
                    <a:pt x="75555" y="120000"/>
                    <a:pt x="75555" y="120000"/>
                    <a:pt x="75555" y="120000"/>
                  </a:cubicBezTo>
                  <a:lnTo>
                    <a:pt x="75555" y="75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701" name="Google Shape;701;p114" descr="C:\_Projects\Daily Projects\100416\P14754\PNgs\23andMe_ko.png"/>
          <p:cNvPicPr preferRelativeResize="0"/>
          <p:nvPr/>
        </p:nvPicPr>
        <p:blipFill rotWithShape="1">
          <a:blip r:embed="rId3">
            <a:alphaModFix/>
          </a:blip>
          <a:srcRect/>
          <a:stretch/>
        </p:blipFill>
        <p:spPr>
          <a:xfrm>
            <a:off x="7790113" y="4762082"/>
            <a:ext cx="799505" cy="279246"/>
          </a:xfrm>
          <a:prstGeom prst="rect">
            <a:avLst/>
          </a:prstGeom>
          <a:noFill/>
          <a:ln>
            <a:noFill/>
          </a:ln>
        </p:spPr>
      </p:pic>
      <p:sp>
        <p:nvSpPr>
          <p:cNvPr id="702" name="Google Shape;702;p114"/>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703" name="Google Shape;703;p114"/>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asic Template Quote 2 Blue">
  <p:cSld name="Basic Template Quote 2 Blue">
    <p:spTree>
      <p:nvGrpSpPr>
        <p:cNvPr id="1" name="Shape 704"/>
        <p:cNvGrpSpPr/>
        <p:nvPr/>
      </p:nvGrpSpPr>
      <p:grpSpPr>
        <a:xfrm>
          <a:off x="0" y="0"/>
          <a:ext cx="0" cy="0"/>
          <a:chOff x="0" y="0"/>
          <a:chExt cx="0" cy="0"/>
        </a:xfrm>
      </p:grpSpPr>
      <p:sp>
        <p:nvSpPr>
          <p:cNvPr id="705" name="Google Shape;705;p115"/>
          <p:cNvSpPr txBox="1">
            <a:spLocks noGrp="1"/>
          </p:cNvSpPr>
          <p:nvPr>
            <p:ph type="title"/>
          </p:nvPr>
        </p:nvSpPr>
        <p:spPr>
          <a:xfrm>
            <a:off x="2926726" y="1138069"/>
            <a:ext cx="5466000" cy="1724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3000"/>
              <a:buFont typeface="Helvetica Neue"/>
              <a:buNone/>
              <a:defRPr sz="3000" b="0" i="0" u="none" strike="noStrike" cap="none">
                <a:solidFill>
                  <a:schemeClr val="lt2"/>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06" name="Google Shape;706;p115"/>
          <p:cNvSpPr txBox="1">
            <a:spLocks noGrp="1"/>
          </p:cNvSpPr>
          <p:nvPr>
            <p:ph type="subTitle" idx="1"/>
          </p:nvPr>
        </p:nvSpPr>
        <p:spPr>
          <a:xfrm>
            <a:off x="2926726" y="2931505"/>
            <a:ext cx="41949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707" name="Google Shape;707;p115"/>
          <p:cNvGrpSpPr/>
          <p:nvPr/>
        </p:nvGrpSpPr>
        <p:grpSpPr>
          <a:xfrm>
            <a:off x="566057" y="948502"/>
            <a:ext cx="2026442" cy="2026441"/>
            <a:chOff x="3048" y="1369"/>
            <a:chExt cx="1500" cy="1500"/>
          </a:xfrm>
        </p:grpSpPr>
        <p:sp>
          <p:nvSpPr>
            <p:cNvPr id="708" name="Google Shape;708;p115"/>
            <p:cNvSpPr/>
            <p:nvPr/>
          </p:nvSpPr>
          <p:spPr>
            <a:xfrm>
              <a:off x="3048" y="1369"/>
              <a:ext cx="1500" cy="1500"/>
            </a:xfrm>
            <a:prstGeom prst="ellipse">
              <a:avLst/>
            </a:prstGeom>
            <a:solidFill>
              <a:srgbClr val="71C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709" name="Google Shape;709;p115"/>
            <p:cNvSpPr/>
            <p:nvPr/>
          </p:nvSpPr>
          <p:spPr>
            <a:xfrm>
              <a:off x="3429" y="1749"/>
              <a:ext cx="300" cy="600"/>
            </a:xfrm>
            <a:custGeom>
              <a:avLst/>
              <a:gdLst/>
              <a:ahLst/>
              <a:cxnLst/>
              <a:rect l="l" t="t" r="r" b="b"/>
              <a:pathLst>
                <a:path w="120000" h="120000" extrusionOk="0">
                  <a:moveTo>
                    <a:pt x="0" y="75104"/>
                  </a:moveTo>
                  <a:cubicBezTo>
                    <a:pt x="0" y="53706"/>
                    <a:pt x="9931" y="36923"/>
                    <a:pt x="30620" y="24335"/>
                  </a:cubicBezTo>
                  <a:cubicBezTo>
                    <a:pt x="50482" y="12167"/>
                    <a:pt x="79448" y="3776"/>
                    <a:pt x="118344" y="0"/>
                  </a:cubicBezTo>
                  <a:cubicBezTo>
                    <a:pt x="118344" y="22237"/>
                    <a:pt x="118344" y="22237"/>
                    <a:pt x="118344" y="22237"/>
                  </a:cubicBezTo>
                  <a:cubicBezTo>
                    <a:pt x="89379" y="26853"/>
                    <a:pt x="70344" y="34825"/>
                    <a:pt x="60413" y="45734"/>
                  </a:cubicBezTo>
                  <a:cubicBezTo>
                    <a:pt x="55448" y="51608"/>
                    <a:pt x="52965" y="57902"/>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710" name="Google Shape;710;p115"/>
            <p:cNvSpPr/>
            <p:nvPr/>
          </p:nvSpPr>
          <p:spPr>
            <a:xfrm>
              <a:off x="3913" y="1749"/>
              <a:ext cx="300" cy="600"/>
            </a:xfrm>
            <a:custGeom>
              <a:avLst/>
              <a:gdLst/>
              <a:ahLst/>
              <a:cxnLst/>
              <a:rect l="l" t="t" r="r" b="b"/>
              <a:pathLst>
                <a:path w="120000" h="120000" extrusionOk="0">
                  <a:moveTo>
                    <a:pt x="0" y="75104"/>
                  </a:moveTo>
                  <a:cubicBezTo>
                    <a:pt x="0" y="53286"/>
                    <a:pt x="10758" y="36503"/>
                    <a:pt x="30620" y="24335"/>
                  </a:cubicBezTo>
                  <a:cubicBezTo>
                    <a:pt x="51310" y="12167"/>
                    <a:pt x="80275" y="3776"/>
                    <a:pt x="118344" y="0"/>
                  </a:cubicBezTo>
                  <a:cubicBezTo>
                    <a:pt x="118344" y="22237"/>
                    <a:pt x="118344" y="22237"/>
                    <a:pt x="118344" y="22237"/>
                  </a:cubicBezTo>
                  <a:cubicBezTo>
                    <a:pt x="89379" y="26853"/>
                    <a:pt x="70344" y="34825"/>
                    <a:pt x="60413" y="46153"/>
                  </a:cubicBezTo>
                  <a:cubicBezTo>
                    <a:pt x="55448" y="52447"/>
                    <a:pt x="52965" y="58321"/>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711" name="Google Shape;711;p115"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_Basic Template Quote 2 Blue">
  <p:cSld name="1_Basic Template Quote 2 Blue">
    <p:spTree>
      <p:nvGrpSpPr>
        <p:cNvPr id="1" name="Shape 712"/>
        <p:cNvGrpSpPr/>
        <p:nvPr/>
      </p:nvGrpSpPr>
      <p:grpSpPr>
        <a:xfrm>
          <a:off x="0" y="0"/>
          <a:ext cx="0" cy="0"/>
          <a:chOff x="0" y="0"/>
          <a:chExt cx="0" cy="0"/>
        </a:xfrm>
      </p:grpSpPr>
      <p:sp>
        <p:nvSpPr>
          <p:cNvPr id="713" name="Google Shape;713;p116"/>
          <p:cNvSpPr txBox="1">
            <a:spLocks noGrp="1"/>
          </p:cNvSpPr>
          <p:nvPr>
            <p:ph type="title"/>
          </p:nvPr>
        </p:nvSpPr>
        <p:spPr>
          <a:xfrm>
            <a:off x="2926726" y="1138069"/>
            <a:ext cx="5466000" cy="1724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3000"/>
              <a:buFont typeface="Helvetica Neue"/>
              <a:buNone/>
              <a:defRPr sz="3000" b="0" i="0" u="none" strike="noStrike" cap="none">
                <a:solidFill>
                  <a:schemeClr val="lt2"/>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4" name="Google Shape;714;p116"/>
          <p:cNvSpPr txBox="1">
            <a:spLocks noGrp="1"/>
          </p:cNvSpPr>
          <p:nvPr>
            <p:ph type="subTitle" idx="1"/>
          </p:nvPr>
        </p:nvSpPr>
        <p:spPr>
          <a:xfrm>
            <a:off x="2926726" y="2931505"/>
            <a:ext cx="41949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715" name="Google Shape;715;p116"/>
          <p:cNvGrpSpPr/>
          <p:nvPr/>
        </p:nvGrpSpPr>
        <p:grpSpPr>
          <a:xfrm>
            <a:off x="566057" y="948502"/>
            <a:ext cx="2026442" cy="2026441"/>
            <a:chOff x="3048" y="1369"/>
            <a:chExt cx="1500" cy="1500"/>
          </a:xfrm>
        </p:grpSpPr>
        <p:sp>
          <p:nvSpPr>
            <p:cNvPr id="716" name="Google Shape;716;p116"/>
            <p:cNvSpPr/>
            <p:nvPr/>
          </p:nvSpPr>
          <p:spPr>
            <a:xfrm>
              <a:off x="3048" y="1369"/>
              <a:ext cx="1500" cy="1500"/>
            </a:xfrm>
            <a:prstGeom prst="ellipse">
              <a:avLst/>
            </a:prstGeom>
            <a:solidFill>
              <a:srgbClr val="FF6A1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717" name="Google Shape;717;p116"/>
            <p:cNvSpPr/>
            <p:nvPr/>
          </p:nvSpPr>
          <p:spPr>
            <a:xfrm>
              <a:off x="3429" y="1749"/>
              <a:ext cx="300" cy="600"/>
            </a:xfrm>
            <a:custGeom>
              <a:avLst/>
              <a:gdLst/>
              <a:ahLst/>
              <a:cxnLst/>
              <a:rect l="l" t="t" r="r" b="b"/>
              <a:pathLst>
                <a:path w="120000" h="120000" extrusionOk="0">
                  <a:moveTo>
                    <a:pt x="0" y="75104"/>
                  </a:moveTo>
                  <a:cubicBezTo>
                    <a:pt x="0" y="53706"/>
                    <a:pt x="9931" y="36923"/>
                    <a:pt x="30620" y="24335"/>
                  </a:cubicBezTo>
                  <a:cubicBezTo>
                    <a:pt x="50482" y="12167"/>
                    <a:pt x="79448" y="3776"/>
                    <a:pt x="118344" y="0"/>
                  </a:cubicBezTo>
                  <a:cubicBezTo>
                    <a:pt x="118344" y="22237"/>
                    <a:pt x="118344" y="22237"/>
                    <a:pt x="118344" y="22237"/>
                  </a:cubicBezTo>
                  <a:cubicBezTo>
                    <a:pt x="89379" y="26853"/>
                    <a:pt x="70344" y="34825"/>
                    <a:pt x="60413" y="45734"/>
                  </a:cubicBezTo>
                  <a:cubicBezTo>
                    <a:pt x="55448" y="51608"/>
                    <a:pt x="52965" y="57902"/>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718" name="Google Shape;718;p116"/>
            <p:cNvSpPr/>
            <p:nvPr/>
          </p:nvSpPr>
          <p:spPr>
            <a:xfrm>
              <a:off x="3913" y="1749"/>
              <a:ext cx="300" cy="600"/>
            </a:xfrm>
            <a:custGeom>
              <a:avLst/>
              <a:gdLst/>
              <a:ahLst/>
              <a:cxnLst/>
              <a:rect l="l" t="t" r="r" b="b"/>
              <a:pathLst>
                <a:path w="120000" h="120000" extrusionOk="0">
                  <a:moveTo>
                    <a:pt x="0" y="75104"/>
                  </a:moveTo>
                  <a:cubicBezTo>
                    <a:pt x="0" y="53286"/>
                    <a:pt x="10758" y="36503"/>
                    <a:pt x="30620" y="24335"/>
                  </a:cubicBezTo>
                  <a:cubicBezTo>
                    <a:pt x="51310" y="12167"/>
                    <a:pt x="80275" y="3776"/>
                    <a:pt x="118344" y="0"/>
                  </a:cubicBezTo>
                  <a:cubicBezTo>
                    <a:pt x="118344" y="22237"/>
                    <a:pt x="118344" y="22237"/>
                    <a:pt x="118344" y="22237"/>
                  </a:cubicBezTo>
                  <a:cubicBezTo>
                    <a:pt x="89379" y="26853"/>
                    <a:pt x="70344" y="34825"/>
                    <a:pt x="60413" y="46153"/>
                  </a:cubicBezTo>
                  <a:cubicBezTo>
                    <a:pt x="55448" y="52447"/>
                    <a:pt x="52965" y="58321"/>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719" name="Google Shape;719;p116"/>
          <p:cNvPicPr preferRelativeResize="0"/>
          <p:nvPr/>
        </p:nvPicPr>
        <p:blipFill rotWithShape="1">
          <a:blip r:embed="rId2">
            <a:alphaModFix/>
          </a:blip>
          <a:srcRect/>
          <a:stretch/>
        </p:blipFill>
        <p:spPr>
          <a:xfrm>
            <a:off x="-4572" y="4528721"/>
            <a:ext cx="4325112" cy="619506"/>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asic Template Quote 2 Green">
  <p:cSld name="Basic Template Quote 2 Green">
    <p:spTree>
      <p:nvGrpSpPr>
        <p:cNvPr id="1" name="Shape 720"/>
        <p:cNvGrpSpPr/>
        <p:nvPr/>
      </p:nvGrpSpPr>
      <p:grpSpPr>
        <a:xfrm>
          <a:off x="0" y="0"/>
          <a:ext cx="0" cy="0"/>
          <a:chOff x="0" y="0"/>
          <a:chExt cx="0" cy="0"/>
        </a:xfrm>
      </p:grpSpPr>
      <p:sp>
        <p:nvSpPr>
          <p:cNvPr id="721" name="Google Shape;721;p117"/>
          <p:cNvSpPr txBox="1">
            <a:spLocks noGrp="1"/>
          </p:cNvSpPr>
          <p:nvPr>
            <p:ph type="title"/>
          </p:nvPr>
        </p:nvSpPr>
        <p:spPr>
          <a:xfrm>
            <a:off x="2926726" y="1138069"/>
            <a:ext cx="5466000" cy="1724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3000"/>
              <a:buFont typeface="Helvetica Neue"/>
              <a:buNone/>
              <a:defRPr sz="3000" b="0" i="0" u="none" strike="noStrike" cap="none">
                <a:solidFill>
                  <a:schemeClr val="lt2"/>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22" name="Google Shape;722;p117"/>
          <p:cNvSpPr txBox="1">
            <a:spLocks noGrp="1"/>
          </p:cNvSpPr>
          <p:nvPr>
            <p:ph type="subTitle" idx="1"/>
          </p:nvPr>
        </p:nvSpPr>
        <p:spPr>
          <a:xfrm>
            <a:off x="2926726" y="2931505"/>
            <a:ext cx="41949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723" name="Google Shape;723;p117"/>
          <p:cNvGrpSpPr/>
          <p:nvPr/>
        </p:nvGrpSpPr>
        <p:grpSpPr>
          <a:xfrm>
            <a:off x="566057" y="948502"/>
            <a:ext cx="2026442" cy="2026441"/>
            <a:chOff x="3048" y="1369"/>
            <a:chExt cx="1500" cy="1500"/>
          </a:xfrm>
        </p:grpSpPr>
        <p:sp>
          <p:nvSpPr>
            <p:cNvPr id="724" name="Google Shape;724;p117"/>
            <p:cNvSpPr/>
            <p:nvPr/>
          </p:nvSpPr>
          <p:spPr>
            <a:xfrm>
              <a:off x="3048" y="1369"/>
              <a:ext cx="1500" cy="1500"/>
            </a:xfrm>
            <a:prstGeom prst="ellipse">
              <a:avLst/>
            </a:prstGeom>
            <a:solidFill>
              <a:srgbClr val="78BE2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725" name="Google Shape;725;p117"/>
            <p:cNvSpPr/>
            <p:nvPr/>
          </p:nvSpPr>
          <p:spPr>
            <a:xfrm>
              <a:off x="3429" y="1749"/>
              <a:ext cx="300" cy="600"/>
            </a:xfrm>
            <a:custGeom>
              <a:avLst/>
              <a:gdLst/>
              <a:ahLst/>
              <a:cxnLst/>
              <a:rect l="l" t="t" r="r" b="b"/>
              <a:pathLst>
                <a:path w="120000" h="120000" extrusionOk="0">
                  <a:moveTo>
                    <a:pt x="0" y="75104"/>
                  </a:moveTo>
                  <a:cubicBezTo>
                    <a:pt x="0" y="53706"/>
                    <a:pt x="9931" y="36923"/>
                    <a:pt x="30620" y="24335"/>
                  </a:cubicBezTo>
                  <a:cubicBezTo>
                    <a:pt x="50482" y="12167"/>
                    <a:pt x="79448" y="3776"/>
                    <a:pt x="118344" y="0"/>
                  </a:cubicBezTo>
                  <a:cubicBezTo>
                    <a:pt x="118344" y="22237"/>
                    <a:pt x="118344" y="22237"/>
                    <a:pt x="118344" y="22237"/>
                  </a:cubicBezTo>
                  <a:cubicBezTo>
                    <a:pt x="89379" y="26853"/>
                    <a:pt x="70344" y="34825"/>
                    <a:pt x="60413" y="45734"/>
                  </a:cubicBezTo>
                  <a:cubicBezTo>
                    <a:pt x="55448" y="51608"/>
                    <a:pt x="52965" y="57902"/>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726" name="Google Shape;726;p117"/>
            <p:cNvSpPr/>
            <p:nvPr/>
          </p:nvSpPr>
          <p:spPr>
            <a:xfrm>
              <a:off x="3913" y="1749"/>
              <a:ext cx="300" cy="600"/>
            </a:xfrm>
            <a:custGeom>
              <a:avLst/>
              <a:gdLst/>
              <a:ahLst/>
              <a:cxnLst/>
              <a:rect l="l" t="t" r="r" b="b"/>
              <a:pathLst>
                <a:path w="120000" h="120000" extrusionOk="0">
                  <a:moveTo>
                    <a:pt x="0" y="75104"/>
                  </a:moveTo>
                  <a:cubicBezTo>
                    <a:pt x="0" y="53286"/>
                    <a:pt x="10758" y="36503"/>
                    <a:pt x="30620" y="24335"/>
                  </a:cubicBezTo>
                  <a:cubicBezTo>
                    <a:pt x="51310" y="12167"/>
                    <a:pt x="80275" y="3776"/>
                    <a:pt x="118344" y="0"/>
                  </a:cubicBezTo>
                  <a:cubicBezTo>
                    <a:pt x="118344" y="22237"/>
                    <a:pt x="118344" y="22237"/>
                    <a:pt x="118344" y="22237"/>
                  </a:cubicBezTo>
                  <a:cubicBezTo>
                    <a:pt x="89379" y="26853"/>
                    <a:pt x="70344" y="34825"/>
                    <a:pt x="60413" y="46153"/>
                  </a:cubicBezTo>
                  <a:cubicBezTo>
                    <a:pt x="55448" y="52447"/>
                    <a:pt x="52965" y="58321"/>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727" name="Google Shape;727;p117"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asic Template Photo 1 Pink">
  <p:cSld name="Basic Template Photo 1 Pink">
    <p:spTree>
      <p:nvGrpSpPr>
        <p:cNvPr id="1" name="Shape 728"/>
        <p:cNvGrpSpPr/>
        <p:nvPr/>
      </p:nvGrpSpPr>
      <p:grpSpPr>
        <a:xfrm>
          <a:off x="0" y="0"/>
          <a:ext cx="0" cy="0"/>
          <a:chOff x="0" y="0"/>
          <a:chExt cx="0" cy="0"/>
        </a:xfrm>
      </p:grpSpPr>
      <p:sp>
        <p:nvSpPr>
          <p:cNvPr id="729" name="Google Shape;729;p118"/>
          <p:cNvSpPr txBox="1">
            <a:spLocks noGrp="1"/>
          </p:cNvSpPr>
          <p:nvPr>
            <p:ph type="body" idx="1"/>
          </p:nvPr>
        </p:nvSpPr>
        <p:spPr>
          <a:xfrm>
            <a:off x="342900" y="1493501"/>
            <a:ext cx="4229100" cy="2217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30" name="Google Shape;730;p118"/>
          <p:cNvSpPr>
            <a:spLocks noGrp="1"/>
          </p:cNvSpPr>
          <p:nvPr>
            <p:ph type="pic" idx="2"/>
          </p:nvPr>
        </p:nvSpPr>
        <p:spPr>
          <a:xfrm>
            <a:off x="4920338" y="468086"/>
            <a:ext cx="3668700" cy="3668400"/>
          </a:xfrm>
          <a:prstGeom prst="ellipse">
            <a:avLst/>
          </a:prstGeom>
          <a:noFill/>
          <a:ln w="190500" cap="flat" cmpd="sng">
            <a:solidFill>
              <a:srgbClr val="F2F2F2"/>
            </a:solidFill>
            <a:prstDash val="solid"/>
            <a:round/>
            <a:headEnd type="none" w="sm" len="sm"/>
            <a:tailEnd type="none" w="sm" len="sm"/>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Helvetica Neue"/>
                <a:ea typeface="Helvetica Neue"/>
                <a:cs typeface="Helvetica Neue"/>
                <a:sym typeface="Helvetica Neue"/>
              </a:defRPr>
            </a:lvl1pPr>
            <a:lvl2pPr marR="0" lvl="1"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R="0" lvl="2"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R="0" lvl="3"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R="0" lvl="4"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31" name="Google Shape;731;p118"/>
          <p:cNvSpPr txBox="1">
            <a:spLocks noGrp="1"/>
          </p:cNvSpPr>
          <p:nvPr>
            <p:ph type="title"/>
          </p:nvPr>
        </p:nvSpPr>
        <p:spPr>
          <a:xfrm>
            <a:off x="342701" y="439929"/>
            <a:ext cx="4229400" cy="9648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732" name="Google Shape;732;p118"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asic Template Photo 1 Blue">
  <p:cSld name="Basic Template Photo 1 Blue">
    <p:spTree>
      <p:nvGrpSpPr>
        <p:cNvPr id="1" name="Shape 733"/>
        <p:cNvGrpSpPr/>
        <p:nvPr/>
      </p:nvGrpSpPr>
      <p:grpSpPr>
        <a:xfrm>
          <a:off x="0" y="0"/>
          <a:ext cx="0" cy="0"/>
          <a:chOff x="0" y="0"/>
          <a:chExt cx="0" cy="0"/>
        </a:xfrm>
      </p:grpSpPr>
      <p:sp>
        <p:nvSpPr>
          <p:cNvPr id="734" name="Google Shape;734;p119"/>
          <p:cNvSpPr txBox="1">
            <a:spLocks noGrp="1"/>
          </p:cNvSpPr>
          <p:nvPr>
            <p:ph type="body" idx="1"/>
          </p:nvPr>
        </p:nvSpPr>
        <p:spPr>
          <a:xfrm>
            <a:off x="342900" y="1493501"/>
            <a:ext cx="4229100" cy="2217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35" name="Google Shape;735;p119"/>
          <p:cNvSpPr>
            <a:spLocks noGrp="1"/>
          </p:cNvSpPr>
          <p:nvPr>
            <p:ph type="pic" idx="2"/>
          </p:nvPr>
        </p:nvSpPr>
        <p:spPr>
          <a:xfrm>
            <a:off x="4920338" y="468086"/>
            <a:ext cx="3668700" cy="3668400"/>
          </a:xfrm>
          <a:prstGeom prst="ellipse">
            <a:avLst/>
          </a:prstGeom>
          <a:noFill/>
          <a:ln w="190500" cap="flat" cmpd="sng">
            <a:solidFill>
              <a:srgbClr val="F2F2F2"/>
            </a:solidFill>
            <a:prstDash val="solid"/>
            <a:round/>
            <a:headEnd type="none" w="sm" len="sm"/>
            <a:tailEnd type="none" w="sm" len="sm"/>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Helvetica Neue"/>
                <a:ea typeface="Helvetica Neue"/>
                <a:cs typeface="Helvetica Neue"/>
                <a:sym typeface="Helvetica Neue"/>
              </a:defRPr>
            </a:lvl1pPr>
            <a:lvl2pPr marR="0" lvl="1"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R="0" lvl="2"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R="0" lvl="3"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R="0" lvl="4"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36" name="Google Shape;736;p119"/>
          <p:cNvSpPr txBox="1">
            <a:spLocks noGrp="1"/>
          </p:cNvSpPr>
          <p:nvPr>
            <p:ph type="title"/>
          </p:nvPr>
        </p:nvSpPr>
        <p:spPr>
          <a:xfrm>
            <a:off x="342701" y="439929"/>
            <a:ext cx="4229400" cy="9648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737" name="Google Shape;737;p119"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asic Template Photo 1 Yellow">
  <p:cSld name="Basic Template Photo 1 Yellow">
    <p:spTree>
      <p:nvGrpSpPr>
        <p:cNvPr id="1" name="Shape 738"/>
        <p:cNvGrpSpPr/>
        <p:nvPr/>
      </p:nvGrpSpPr>
      <p:grpSpPr>
        <a:xfrm>
          <a:off x="0" y="0"/>
          <a:ext cx="0" cy="0"/>
          <a:chOff x="0" y="0"/>
          <a:chExt cx="0" cy="0"/>
        </a:xfrm>
      </p:grpSpPr>
      <p:sp>
        <p:nvSpPr>
          <p:cNvPr id="739" name="Google Shape;739;p120"/>
          <p:cNvSpPr txBox="1">
            <a:spLocks noGrp="1"/>
          </p:cNvSpPr>
          <p:nvPr>
            <p:ph type="body" idx="1"/>
          </p:nvPr>
        </p:nvSpPr>
        <p:spPr>
          <a:xfrm>
            <a:off x="342900" y="1493500"/>
            <a:ext cx="4229100" cy="2217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40" name="Google Shape;740;p120"/>
          <p:cNvSpPr>
            <a:spLocks noGrp="1"/>
          </p:cNvSpPr>
          <p:nvPr>
            <p:ph type="pic" idx="2"/>
          </p:nvPr>
        </p:nvSpPr>
        <p:spPr>
          <a:xfrm>
            <a:off x="4920338" y="468086"/>
            <a:ext cx="3668700" cy="3668400"/>
          </a:xfrm>
          <a:prstGeom prst="ellipse">
            <a:avLst/>
          </a:prstGeom>
          <a:noFill/>
          <a:ln w="190500" cap="flat" cmpd="sng">
            <a:solidFill>
              <a:srgbClr val="F2F2F2"/>
            </a:solidFill>
            <a:prstDash val="solid"/>
            <a:round/>
            <a:headEnd type="none" w="sm" len="sm"/>
            <a:tailEnd type="none" w="sm" len="sm"/>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Helvetica Neue"/>
                <a:ea typeface="Helvetica Neue"/>
                <a:cs typeface="Helvetica Neue"/>
                <a:sym typeface="Helvetica Neue"/>
              </a:defRPr>
            </a:lvl1pPr>
            <a:lvl2pPr marR="0" lvl="1"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R="0" lvl="2"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R="0" lvl="3"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R="0" lvl="4"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41" name="Google Shape;741;p120"/>
          <p:cNvSpPr txBox="1">
            <a:spLocks noGrp="1"/>
          </p:cNvSpPr>
          <p:nvPr>
            <p:ph type="title"/>
          </p:nvPr>
        </p:nvSpPr>
        <p:spPr>
          <a:xfrm>
            <a:off x="342701" y="439928"/>
            <a:ext cx="4229400" cy="9648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742" name="Google Shape;742;p120"/>
          <p:cNvPicPr preferRelativeResize="0"/>
          <p:nvPr/>
        </p:nvPicPr>
        <p:blipFill rotWithShape="1">
          <a:blip r:embed="rId2">
            <a:alphaModFix/>
          </a:blip>
          <a:srcRect/>
          <a:stretch/>
        </p:blipFill>
        <p:spPr>
          <a:xfrm>
            <a:off x="-4572" y="4528721"/>
            <a:ext cx="4325112" cy="619506"/>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asic Template Photo 1 Green">
  <p:cSld name="Basic Template Photo 1 Green">
    <p:spTree>
      <p:nvGrpSpPr>
        <p:cNvPr id="1" name="Shape 743"/>
        <p:cNvGrpSpPr/>
        <p:nvPr/>
      </p:nvGrpSpPr>
      <p:grpSpPr>
        <a:xfrm>
          <a:off x="0" y="0"/>
          <a:ext cx="0" cy="0"/>
          <a:chOff x="0" y="0"/>
          <a:chExt cx="0" cy="0"/>
        </a:xfrm>
      </p:grpSpPr>
      <p:sp>
        <p:nvSpPr>
          <p:cNvPr id="744" name="Google Shape;744;p121"/>
          <p:cNvSpPr txBox="1">
            <a:spLocks noGrp="1"/>
          </p:cNvSpPr>
          <p:nvPr>
            <p:ph type="body" idx="1"/>
          </p:nvPr>
        </p:nvSpPr>
        <p:spPr>
          <a:xfrm>
            <a:off x="342900" y="1493501"/>
            <a:ext cx="4229100" cy="2217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45" name="Google Shape;745;p121"/>
          <p:cNvSpPr>
            <a:spLocks noGrp="1"/>
          </p:cNvSpPr>
          <p:nvPr>
            <p:ph type="pic" idx="2"/>
          </p:nvPr>
        </p:nvSpPr>
        <p:spPr>
          <a:xfrm>
            <a:off x="4920338" y="468086"/>
            <a:ext cx="3668700" cy="3668400"/>
          </a:xfrm>
          <a:prstGeom prst="ellipse">
            <a:avLst/>
          </a:prstGeom>
          <a:noFill/>
          <a:ln w="190500" cap="flat" cmpd="sng">
            <a:solidFill>
              <a:srgbClr val="F2F2F2"/>
            </a:solidFill>
            <a:prstDash val="solid"/>
            <a:round/>
            <a:headEnd type="none" w="sm" len="sm"/>
            <a:tailEnd type="none" w="sm" len="sm"/>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Helvetica Neue"/>
                <a:ea typeface="Helvetica Neue"/>
                <a:cs typeface="Helvetica Neue"/>
                <a:sym typeface="Helvetica Neue"/>
              </a:defRPr>
            </a:lvl1pPr>
            <a:lvl2pPr marR="0" lvl="1"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R="0" lvl="2"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R="0" lvl="3"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R="0" lvl="4"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46" name="Google Shape;746;p121"/>
          <p:cNvSpPr txBox="1">
            <a:spLocks noGrp="1"/>
          </p:cNvSpPr>
          <p:nvPr>
            <p:ph type="title"/>
          </p:nvPr>
        </p:nvSpPr>
        <p:spPr>
          <a:xfrm>
            <a:off x="342701" y="439929"/>
            <a:ext cx="4229400" cy="9648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747" name="Google Shape;747;p121"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asic Template Reference 1 Pink">
  <p:cSld name="Basic Template Reference 1 Pink">
    <p:spTree>
      <p:nvGrpSpPr>
        <p:cNvPr id="1" name="Shape 748"/>
        <p:cNvGrpSpPr/>
        <p:nvPr/>
      </p:nvGrpSpPr>
      <p:grpSpPr>
        <a:xfrm>
          <a:off x="0" y="0"/>
          <a:ext cx="0" cy="0"/>
          <a:chOff x="0" y="0"/>
          <a:chExt cx="0" cy="0"/>
        </a:xfrm>
      </p:grpSpPr>
      <p:sp>
        <p:nvSpPr>
          <p:cNvPr id="749" name="Google Shape;749;p122"/>
          <p:cNvSpPr txBox="1">
            <a:spLocks noGrp="1"/>
          </p:cNvSpPr>
          <p:nvPr>
            <p:ph type="body" idx="1"/>
          </p:nvPr>
        </p:nvSpPr>
        <p:spPr>
          <a:xfrm>
            <a:off x="342900" y="1150940"/>
            <a:ext cx="60984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accent6"/>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50" name="Google Shape;750;p122"/>
          <p:cNvSpPr txBox="1">
            <a:spLocks noGrp="1"/>
          </p:cNvSpPr>
          <p:nvPr>
            <p:ph type="title"/>
          </p:nvPr>
        </p:nvSpPr>
        <p:spPr>
          <a:xfrm>
            <a:off x="342700" y="439929"/>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751" name="Google Shape;751;p122"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Right Text Left">
  <p:cSld name="CUSTOM_2_1">
    <p:bg>
      <p:bgPr>
        <a:solidFill>
          <a:schemeClr val="accent4"/>
        </a:solidFill>
        <a:effectLst/>
      </p:bgPr>
    </p:bg>
    <p:spTree>
      <p:nvGrpSpPr>
        <p:cNvPr id="1" name="Shape 110"/>
        <p:cNvGrpSpPr/>
        <p:nvPr/>
      </p:nvGrpSpPr>
      <p:grpSpPr>
        <a:xfrm>
          <a:off x="0" y="0"/>
          <a:ext cx="0" cy="0"/>
          <a:chOff x="0" y="0"/>
          <a:chExt cx="0" cy="0"/>
        </a:xfrm>
      </p:grpSpPr>
      <p:sp>
        <p:nvSpPr>
          <p:cNvPr id="111" name="Google Shape;111;p13"/>
          <p:cNvSpPr/>
          <p:nvPr/>
        </p:nvSpPr>
        <p:spPr>
          <a:xfrm>
            <a:off x="0" y="-9525"/>
            <a:ext cx="4698300" cy="515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331000" y="820950"/>
            <a:ext cx="4124400" cy="11127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13"/>
          <p:cNvSpPr txBox="1">
            <a:spLocks noGrp="1"/>
          </p:cNvSpPr>
          <p:nvPr>
            <p:ph type="subTitle" idx="1"/>
          </p:nvPr>
        </p:nvSpPr>
        <p:spPr>
          <a:xfrm>
            <a:off x="331000" y="1933650"/>
            <a:ext cx="4124400" cy="22767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400"/>
              <a:buNone/>
              <a:defRPr sz="14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
        <p:nvSpPr>
          <p:cNvPr id="114" name="Google Shape;114;p13"/>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Helvetica Neue"/>
                <a:ea typeface="Helvetica Neue"/>
                <a:cs typeface="Helvetica Neue"/>
                <a:sym typeface="Helvetica Neue"/>
              </a:rPr>
              <a:t>‹#›</a:t>
            </a:fld>
            <a:endParaRPr sz="1100" i="0" u="none" strike="noStrike" cap="none">
              <a:solidFill>
                <a:schemeClr val="lt1"/>
              </a:solidFill>
              <a:latin typeface="Avenir"/>
              <a:ea typeface="Avenir"/>
              <a:cs typeface="Avenir"/>
              <a:sym typeface="Avenir"/>
            </a:endParaRPr>
          </a:p>
        </p:txBody>
      </p:sp>
      <p:sp>
        <p:nvSpPr>
          <p:cNvPr id="115" name="Google Shape;115;p13"/>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1"/>
                </a:solidFill>
                <a:latin typeface="Avenir"/>
                <a:ea typeface="Avenir"/>
                <a:cs typeface="Avenir"/>
                <a:sym typeface="Avenir"/>
              </a:rPr>
              <a:t>Copyright © 201</a:t>
            </a:r>
            <a:r>
              <a:rPr lang="en" sz="500">
                <a:solidFill>
                  <a:schemeClr val="lt1"/>
                </a:solidFill>
                <a:latin typeface="Avenir"/>
                <a:ea typeface="Avenir"/>
                <a:cs typeface="Avenir"/>
                <a:sym typeface="Avenir"/>
              </a:rPr>
              <a:t>8</a:t>
            </a:r>
            <a:r>
              <a:rPr lang="en" sz="500" i="0" u="none" strike="noStrike" cap="none">
                <a:solidFill>
                  <a:schemeClr val="lt1"/>
                </a:solidFill>
                <a:latin typeface="Avenir"/>
                <a:ea typeface="Avenir"/>
                <a:cs typeface="Avenir"/>
                <a:sym typeface="Avenir"/>
              </a:rPr>
              <a:t> 23andMe, Inc.</a:t>
            </a:r>
            <a:endParaRPr sz="500" i="0" u="none" strike="noStrike" cap="none">
              <a:solidFill>
                <a:schemeClr val="lt1"/>
              </a:solidFill>
              <a:latin typeface="Avenir"/>
              <a:ea typeface="Avenir"/>
              <a:cs typeface="Avenir"/>
              <a:sym typeface="Avenir"/>
            </a:endParaRPr>
          </a:p>
        </p:txBody>
      </p:sp>
      <p:pic>
        <p:nvPicPr>
          <p:cNvPr id="116" name="Google Shape;116;p13"/>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117" name="Google Shape;117;p13"/>
          <p:cNvSpPr txBox="1">
            <a:spLocks noGrp="1"/>
          </p:cNvSpPr>
          <p:nvPr>
            <p:ph type="subTitle" idx="2"/>
          </p:nvPr>
        </p:nvSpPr>
        <p:spPr>
          <a:xfrm>
            <a:off x="331000" y="4724950"/>
            <a:ext cx="41244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800"/>
              <a:buNone/>
              <a:defRPr sz="8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asic Template Reference 1 Blue">
  <p:cSld name="Basic Template Reference 1 Blue">
    <p:spTree>
      <p:nvGrpSpPr>
        <p:cNvPr id="1" name="Shape 752"/>
        <p:cNvGrpSpPr/>
        <p:nvPr/>
      </p:nvGrpSpPr>
      <p:grpSpPr>
        <a:xfrm>
          <a:off x="0" y="0"/>
          <a:ext cx="0" cy="0"/>
          <a:chOff x="0" y="0"/>
          <a:chExt cx="0" cy="0"/>
        </a:xfrm>
      </p:grpSpPr>
      <p:sp>
        <p:nvSpPr>
          <p:cNvPr id="753" name="Google Shape;753;p123"/>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rgbClr val="53C8ED"/>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54" name="Google Shape;754;p123"/>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755" name="Google Shape;755;p123"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asic Template Reference 1 Yellow">
  <p:cSld name="Basic Template Reference 1 Yellow">
    <p:spTree>
      <p:nvGrpSpPr>
        <p:cNvPr id="1" name="Shape 756"/>
        <p:cNvGrpSpPr/>
        <p:nvPr/>
      </p:nvGrpSpPr>
      <p:grpSpPr>
        <a:xfrm>
          <a:off x="0" y="0"/>
          <a:ext cx="0" cy="0"/>
          <a:chOff x="0" y="0"/>
          <a:chExt cx="0" cy="0"/>
        </a:xfrm>
      </p:grpSpPr>
      <p:sp>
        <p:nvSpPr>
          <p:cNvPr id="757" name="Google Shape;757;p124"/>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accent4"/>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58" name="Google Shape;758;p124"/>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759" name="Google Shape;759;p124"/>
          <p:cNvPicPr preferRelativeResize="0"/>
          <p:nvPr/>
        </p:nvPicPr>
        <p:blipFill rotWithShape="1">
          <a:blip r:embed="rId2">
            <a:alphaModFix/>
          </a:blip>
          <a:srcRect/>
          <a:stretch/>
        </p:blipFill>
        <p:spPr>
          <a:xfrm>
            <a:off x="-4572" y="4528721"/>
            <a:ext cx="4325112" cy="619506"/>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asic Template Reference 1 Green">
  <p:cSld name="Basic Template Reference 1 Green">
    <p:spTree>
      <p:nvGrpSpPr>
        <p:cNvPr id="1" name="Shape 760"/>
        <p:cNvGrpSpPr/>
        <p:nvPr/>
      </p:nvGrpSpPr>
      <p:grpSpPr>
        <a:xfrm>
          <a:off x="0" y="0"/>
          <a:ext cx="0" cy="0"/>
          <a:chOff x="0" y="0"/>
          <a:chExt cx="0" cy="0"/>
        </a:xfrm>
      </p:grpSpPr>
      <p:sp>
        <p:nvSpPr>
          <p:cNvPr id="761" name="Google Shape;761;p125"/>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rgbClr val="78BE20"/>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62" name="Google Shape;762;p125"/>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763" name="Google Shape;763;p125"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asic Template Reference 2/3 Blue">
  <p:cSld name="Basic Template Reference 2/3 Blue">
    <p:spTree>
      <p:nvGrpSpPr>
        <p:cNvPr id="1" name="Shape 764"/>
        <p:cNvGrpSpPr/>
        <p:nvPr/>
      </p:nvGrpSpPr>
      <p:grpSpPr>
        <a:xfrm>
          <a:off x="0" y="0"/>
          <a:ext cx="0" cy="0"/>
          <a:chOff x="0" y="0"/>
          <a:chExt cx="0" cy="0"/>
        </a:xfrm>
      </p:grpSpPr>
      <p:sp>
        <p:nvSpPr>
          <p:cNvPr id="765" name="Google Shape;765;p126"/>
          <p:cNvSpPr txBox="1">
            <a:spLocks noGrp="1"/>
          </p:cNvSpPr>
          <p:nvPr>
            <p:ph type="body" idx="1"/>
          </p:nvPr>
        </p:nvSpPr>
        <p:spPr>
          <a:xfrm>
            <a:off x="342900" y="1150940"/>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rgbClr val="53C8ED"/>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66" name="Google Shape;766;p126"/>
          <p:cNvSpPr txBox="1">
            <a:spLocks noGrp="1"/>
          </p:cNvSpPr>
          <p:nvPr>
            <p:ph type="title"/>
          </p:nvPr>
        </p:nvSpPr>
        <p:spPr>
          <a:xfrm>
            <a:off x="342700" y="439929"/>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7" name="Google Shape;767;p126"/>
          <p:cNvSpPr txBox="1">
            <a:spLocks noGrp="1"/>
          </p:cNvSpPr>
          <p:nvPr>
            <p:ph type="body" idx="2"/>
          </p:nvPr>
        </p:nvSpPr>
        <p:spPr>
          <a:xfrm>
            <a:off x="6790645" y="1166671"/>
            <a:ext cx="2081400" cy="26268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90000"/>
              </a:lnSpc>
              <a:spcBef>
                <a:spcPts val="8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1pPr>
            <a:lvl2pPr marL="914400" marR="0" lvl="1"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768" name="Google Shape;768;p126"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cxnSp>
        <p:nvCxnSpPr>
          <p:cNvPr id="769" name="Google Shape;769;p126"/>
          <p:cNvCxnSpPr/>
          <p:nvPr/>
        </p:nvCxnSpPr>
        <p:spPr>
          <a:xfrm>
            <a:off x="6574971" y="1213337"/>
            <a:ext cx="0" cy="2006700"/>
          </a:xfrm>
          <a:prstGeom prst="straightConnector1">
            <a:avLst/>
          </a:prstGeom>
          <a:noFill/>
          <a:ln w="12700" cap="flat" cmpd="sng">
            <a:solidFill>
              <a:schemeClr val="lt2"/>
            </a:solidFill>
            <a:prstDash val="solid"/>
            <a:round/>
            <a:headEnd type="none" w="sm" len="sm"/>
            <a:tailEnd type="none" w="sm" len="sm"/>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asic Template Reference 2/3 Yellow">
  <p:cSld name="Basic Template Reference 2/3 Yellow">
    <p:spTree>
      <p:nvGrpSpPr>
        <p:cNvPr id="1" name="Shape 770"/>
        <p:cNvGrpSpPr/>
        <p:nvPr/>
      </p:nvGrpSpPr>
      <p:grpSpPr>
        <a:xfrm>
          <a:off x="0" y="0"/>
          <a:ext cx="0" cy="0"/>
          <a:chOff x="0" y="0"/>
          <a:chExt cx="0" cy="0"/>
        </a:xfrm>
      </p:grpSpPr>
      <p:sp>
        <p:nvSpPr>
          <p:cNvPr id="771" name="Google Shape;771;p127"/>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accent4"/>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72" name="Google Shape;772;p127"/>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73" name="Google Shape;773;p127"/>
          <p:cNvSpPr txBox="1">
            <a:spLocks noGrp="1"/>
          </p:cNvSpPr>
          <p:nvPr>
            <p:ph type="body" idx="2"/>
          </p:nvPr>
        </p:nvSpPr>
        <p:spPr>
          <a:xfrm>
            <a:off x="6790645" y="1166672"/>
            <a:ext cx="2081400" cy="26268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90000"/>
              </a:lnSpc>
              <a:spcBef>
                <a:spcPts val="8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1pPr>
            <a:lvl2pPr marL="914400" marR="0" lvl="1"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774" name="Google Shape;774;p127"/>
          <p:cNvPicPr preferRelativeResize="0"/>
          <p:nvPr/>
        </p:nvPicPr>
        <p:blipFill rotWithShape="1">
          <a:blip r:embed="rId2">
            <a:alphaModFix/>
          </a:blip>
          <a:srcRect/>
          <a:stretch/>
        </p:blipFill>
        <p:spPr>
          <a:xfrm>
            <a:off x="-4572" y="4528721"/>
            <a:ext cx="4325112" cy="619506"/>
          </a:xfrm>
          <a:prstGeom prst="rect">
            <a:avLst/>
          </a:prstGeom>
          <a:noFill/>
          <a:ln>
            <a:noFill/>
          </a:ln>
        </p:spPr>
      </p:pic>
      <p:cxnSp>
        <p:nvCxnSpPr>
          <p:cNvPr id="775" name="Google Shape;775;p127"/>
          <p:cNvCxnSpPr/>
          <p:nvPr/>
        </p:nvCxnSpPr>
        <p:spPr>
          <a:xfrm>
            <a:off x="6574971" y="1213337"/>
            <a:ext cx="0" cy="2006700"/>
          </a:xfrm>
          <a:prstGeom prst="straightConnector1">
            <a:avLst/>
          </a:prstGeom>
          <a:noFill/>
          <a:ln w="12700" cap="flat" cmpd="sng">
            <a:solidFill>
              <a:schemeClr val="lt2"/>
            </a:solidFill>
            <a:prstDash val="solid"/>
            <a:round/>
            <a:headEnd type="none" w="sm" len="sm"/>
            <a:tailEnd type="none" w="sm" len="sm"/>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asic Template Reference 2/3 Green">
  <p:cSld name="Basic Template Reference 2/3 Green">
    <p:spTree>
      <p:nvGrpSpPr>
        <p:cNvPr id="1" name="Shape 776"/>
        <p:cNvGrpSpPr/>
        <p:nvPr/>
      </p:nvGrpSpPr>
      <p:grpSpPr>
        <a:xfrm>
          <a:off x="0" y="0"/>
          <a:ext cx="0" cy="0"/>
          <a:chOff x="0" y="0"/>
          <a:chExt cx="0" cy="0"/>
        </a:xfrm>
      </p:grpSpPr>
      <p:sp>
        <p:nvSpPr>
          <p:cNvPr id="777" name="Google Shape;777;p128"/>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rgbClr val="78BE20"/>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778" name="Google Shape;778;p128"/>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79" name="Google Shape;779;p128"/>
          <p:cNvSpPr txBox="1">
            <a:spLocks noGrp="1"/>
          </p:cNvSpPr>
          <p:nvPr>
            <p:ph type="body" idx="2"/>
          </p:nvPr>
        </p:nvSpPr>
        <p:spPr>
          <a:xfrm>
            <a:off x="6790645" y="1166672"/>
            <a:ext cx="2081400" cy="26268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90000"/>
              </a:lnSpc>
              <a:spcBef>
                <a:spcPts val="8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1pPr>
            <a:lvl2pPr marL="914400" marR="0" lvl="1"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cxnSp>
        <p:nvCxnSpPr>
          <p:cNvPr id="780" name="Google Shape;780;p128"/>
          <p:cNvCxnSpPr/>
          <p:nvPr/>
        </p:nvCxnSpPr>
        <p:spPr>
          <a:xfrm>
            <a:off x="6574971" y="1213337"/>
            <a:ext cx="0" cy="2006700"/>
          </a:xfrm>
          <a:prstGeom prst="straightConnector1">
            <a:avLst/>
          </a:prstGeom>
          <a:noFill/>
          <a:ln w="12700" cap="flat" cmpd="sng">
            <a:solidFill>
              <a:schemeClr val="lt2"/>
            </a:solidFill>
            <a:prstDash val="solid"/>
            <a:round/>
            <a:headEnd type="none" w="sm" len="sm"/>
            <a:tailEnd type="none" w="sm" len="sm"/>
          </a:ln>
        </p:spPr>
      </p:cxnSp>
      <p:pic>
        <p:nvPicPr>
          <p:cNvPr id="781" name="Google Shape;781;p128"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ingle Stat Slide Blue">
  <p:cSld name="Single Stat Slide Blue">
    <p:bg>
      <p:bgPr>
        <a:solidFill>
          <a:srgbClr val="F1F2F2"/>
        </a:solidFill>
        <a:effectLst/>
      </p:bgPr>
    </p:bg>
    <p:spTree>
      <p:nvGrpSpPr>
        <p:cNvPr id="1" name="Shape 782"/>
        <p:cNvGrpSpPr/>
        <p:nvPr/>
      </p:nvGrpSpPr>
      <p:grpSpPr>
        <a:xfrm>
          <a:off x="0" y="0"/>
          <a:ext cx="0" cy="0"/>
          <a:chOff x="0" y="0"/>
          <a:chExt cx="0" cy="0"/>
        </a:xfrm>
      </p:grpSpPr>
      <p:sp>
        <p:nvSpPr>
          <p:cNvPr id="783" name="Google Shape;783;p129"/>
          <p:cNvSpPr>
            <a:spLocks noGrp="1"/>
          </p:cNvSpPr>
          <p:nvPr>
            <p:ph type="body" idx="1"/>
          </p:nvPr>
        </p:nvSpPr>
        <p:spPr>
          <a:xfrm>
            <a:off x="2716911" y="731194"/>
            <a:ext cx="3710400" cy="3710400"/>
          </a:xfrm>
          <a:prstGeom prst="ellipse">
            <a:avLst/>
          </a:prstGeom>
          <a:solidFill>
            <a:srgbClr val="FDFBFB"/>
          </a:solidFill>
          <a:ln>
            <a:noFill/>
          </a:ln>
        </p:spPr>
        <p:txBody>
          <a:bodyPr spcFirstLastPara="1" wrap="square" lIns="68575" tIns="68575" rIns="68575" bIns="68575" anchor="ctr" anchorCtr="0">
            <a:noAutofit/>
          </a:bodyPr>
          <a:lstStyle>
            <a:lvl1pPr marL="457200" marR="0" lvl="0" indent="-228600" algn="ctr" rtl="0">
              <a:lnSpc>
                <a:spcPct val="90000"/>
              </a:lnSpc>
              <a:spcBef>
                <a:spcPts val="800"/>
              </a:spcBef>
              <a:spcAft>
                <a:spcPts val="0"/>
              </a:spcAft>
              <a:buClr>
                <a:schemeClr val="dk1"/>
              </a:buClr>
              <a:buSzPts val="6600"/>
              <a:buFont typeface="Arial"/>
              <a:buNone/>
              <a:defRPr sz="6600" b="1" i="0" u="none" strike="noStrike" cap="none">
                <a:solidFill>
                  <a:srgbClr val="71C5E8"/>
                </a:solidFill>
                <a:latin typeface="Helvetica Neue"/>
                <a:ea typeface="Helvetica Neue"/>
                <a:cs typeface="Helvetica Neue"/>
                <a:sym typeface="Helvetica Neue"/>
              </a:defRPr>
            </a:lvl1pPr>
            <a:lvl2pPr marL="914400" marR="0" lvl="1" indent="-228600" algn="ctr" rtl="0">
              <a:lnSpc>
                <a:spcPct val="90000"/>
              </a:lnSpc>
              <a:spcBef>
                <a:spcPts val="400"/>
              </a:spcBef>
              <a:spcAft>
                <a:spcPts val="0"/>
              </a:spcAft>
              <a:buClr>
                <a:schemeClr val="dk1"/>
              </a:buClr>
              <a:buSzPts val="3600"/>
              <a:buFont typeface="Arial"/>
              <a:buNone/>
              <a:defRPr sz="3600" b="1" i="0" u="none" strike="noStrike" cap="none">
                <a:solidFill>
                  <a:schemeClr val="dk1"/>
                </a:solidFill>
                <a:latin typeface="Helvetica Neue"/>
                <a:ea typeface="Helvetica Neue"/>
                <a:cs typeface="Helvetica Neue"/>
                <a:sym typeface="Helvetica Neue"/>
              </a:defRPr>
            </a:lvl2pPr>
            <a:lvl3pPr marL="1371600" marR="0" lvl="2" indent="-228600" algn="ctr" rtl="0">
              <a:lnSpc>
                <a:spcPct val="90000"/>
              </a:lnSpc>
              <a:spcBef>
                <a:spcPts val="400"/>
              </a:spcBef>
              <a:spcAft>
                <a:spcPts val="0"/>
              </a:spcAft>
              <a:buClr>
                <a:schemeClr val="dk1"/>
              </a:buClr>
              <a:buSzPts val="1500"/>
              <a:buFont typeface="Arial"/>
              <a:buNone/>
              <a:defRPr sz="1500" b="1" i="0" u="none" strike="noStrike" cap="none">
                <a:solidFill>
                  <a:srgbClr val="71C5E8"/>
                </a:solidFill>
                <a:latin typeface="Helvetica Neue"/>
                <a:ea typeface="Helvetica Neue"/>
                <a:cs typeface="Helvetica Neue"/>
                <a:sym typeface="Helvetica Neue"/>
              </a:defRPr>
            </a:lvl3pPr>
            <a:lvl4pPr marL="1828800" marR="0" lvl="3" indent="-228600" algn="ctr" rtl="0">
              <a:lnSpc>
                <a:spcPct val="90000"/>
              </a:lnSpc>
              <a:spcBef>
                <a:spcPts val="400"/>
              </a:spcBef>
              <a:spcAft>
                <a:spcPts val="0"/>
              </a:spcAft>
              <a:buClr>
                <a:schemeClr val="dk1"/>
              </a:buClr>
              <a:buSzPts val="3200"/>
              <a:buFont typeface="Arial"/>
              <a:buNone/>
              <a:defRPr sz="3200" b="1" i="0" u="none" strike="noStrike" cap="none">
                <a:solidFill>
                  <a:schemeClr val="dk1"/>
                </a:solidFill>
                <a:latin typeface="Helvetica Neue"/>
                <a:ea typeface="Helvetica Neue"/>
                <a:cs typeface="Helvetica Neue"/>
                <a:sym typeface="Helvetica Neue"/>
              </a:defRPr>
            </a:lvl4pPr>
            <a:lvl5pPr marL="2286000" marR="0" lvl="4" indent="-228600" algn="ctr" rtl="0">
              <a:lnSpc>
                <a:spcPct val="90000"/>
              </a:lnSpc>
              <a:spcBef>
                <a:spcPts val="400"/>
              </a:spcBef>
              <a:spcAft>
                <a:spcPts val="0"/>
              </a:spcAft>
              <a:buClr>
                <a:schemeClr val="dk1"/>
              </a:buClr>
              <a:buSzPts val="1400"/>
              <a:buFont typeface="Arial"/>
              <a:buNone/>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ingle Stat Slide Yellow">
  <p:cSld name="Single Stat Slide Yellow">
    <p:bg>
      <p:bgPr>
        <a:solidFill>
          <a:srgbClr val="F1F2F2"/>
        </a:solidFill>
        <a:effectLst/>
      </p:bgPr>
    </p:bg>
    <p:spTree>
      <p:nvGrpSpPr>
        <p:cNvPr id="1" name="Shape 784"/>
        <p:cNvGrpSpPr/>
        <p:nvPr/>
      </p:nvGrpSpPr>
      <p:grpSpPr>
        <a:xfrm>
          <a:off x="0" y="0"/>
          <a:ext cx="0" cy="0"/>
          <a:chOff x="0" y="0"/>
          <a:chExt cx="0" cy="0"/>
        </a:xfrm>
      </p:grpSpPr>
      <p:sp>
        <p:nvSpPr>
          <p:cNvPr id="785" name="Google Shape;785;p130"/>
          <p:cNvSpPr>
            <a:spLocks noGrp="1"/>
          </p:cNvSpPr>
          <p:nvPr>
            <p:ph type="body" idx="1"/>
          </p:nvPr>
        </p:nvSpPr>
        <p:spPr>
          <a:xfrm>
            <a:off x="2716911" y="731194"/>
            <a:ext cx="3710400" cy="3710400"/>
          </a:xfrm>
          <a:prstGeom prst="ellipse">
            <a:avLst/>
          </a:prstGeom>
          <a:solidFill>
            <a:srgbClr val="FDFBFB"/>
          </a:solidFill>
          <a:ln>
            <a:noFill/>
          </a:ln>
        </p:spPr>
        <p:txBody>
          <a:bodyPr spcFirstLastPara="1" wrap="square" lIns="68575" tIns="68575" rIns="68575" bIns="68575" anchor="ctr" anchorCtr="0">
            <a:noAutofit/>
          </a:bodyPr>
          <a:lstStyle>
            <a:lvl1pPr marL="457200" marR="0" lvl="0" indent="-228600" algn="ctr" rtl="0">
              <a:lnSpc>
                <a:spcPct val="90000"/>
              </a:lnSpc>
              <a:spcBef>
                <a:spcPts val="800"/>
              </a:spcBef>
              <a:spcAft>
                <a:spcPts val="0"/>
              </a:spcAft>
              <a:buClr>
                <a:schemeClr val="dk1"/>
              </a:buClr>
              <a:buSzPts val="6600"/>
              <a:buFont typeface="Arial"/>
              <a:buNone/>
              <a:defRPr sz="6600" b="1" i="0" u="none" strike="noStrike" cap="none">
                <a:solidFill>
                  <a:schemeClr val="accent4"/>
                </a:solidFill>
                <a:latin typeface="Helvetica Neue"/>
                <a:ea typeface="Helvetica Neue"/>
                <a:cs typeface="Helvetica Neue"/>
                <a:sym typeface="Helvetica Neue"/>
              </a:defRPr>
            </a:lvl1pPr>
            <a:lvl2pPr marL="914400" marR="0" lvl="1" indent="-228600" algn="ctr" rtl="0">
              <a:lnSpc>
                <a:spcPct val="90000"/>
              </a:lnSpc>
              <a:spcBef>
                <a:spcPts val="400"/>
              </a:spcBef>
              <a:spcAft>
                <a:spcPts val="0"/>
              </a:spcAft>
              <a:buClr>
                <a:schemeClr val="dk1"/>
              </a:buClr>
              <a:buSzPts val="3600"/>
              <a:buFont typeface="Arial"/>
              <a:buNone/>
              <a:defRPr sz="3600" b="1" i="0" u="none" strike="noStrike" cap="none">
                <a:solidFill>
                  <a:schemeClr val="dk1"/>
                </a:solidFill>
                <a:latin typeface="Helvetica Neue"/>
                <a:ea typeface="Helvetica Neue"/>
                <a:cs typeface="Helvetica Neue"/>
                <a:sym typeface="Helvetica Neue"/>
              </a:defRPr>
            </a:lvl2pPr>
            <a:lvl3pPr marL="1371600" marR="0" lvl="2" indent="-228600" algn="ctr" rtl="0">
              <a:lnSpc>
                <a:spcPct val="90000"/>
              </a:lnSpc>
              <a:spcBef>
                <a:spcPts val="400"/>
              </a:spcBef>
              <a:spcAft>
                <a:spcPts val="0"/>
              </a:spcAft>
              <a:buClr>
                <a:schemeClr val="dk1"/>
              </a:buClr>
              <a:buSzPts val="1500"/>
              <a:buFont typeface="Arial"/>
              <a:buNone/>
              <a:defRPr sz="1500" b="1" i="0" u="none" strike="noStrike" cap="none">
                <a:solidFill>
                  <a:schemeClr val="accent4"/>
                </a:solidFill>
                <a:latin typeface="Helvetica Neue"/>
                <a:ea typeface="Helvetica Neue"/>
                <a:cs typeface="Helvetica Neue"/>
                <a:sym typeface="Helvetica Neue"/>
              </a:defRPr>
            </a:lvl3pPr>
            <a:lvl4pPr marL="1828800" marR="0" lvl="3" indent="-228600" algn="ctr" rtl="0">
              <a:lnSpc>
                <a:spcPct val="90000"/>
              </a:lnSpc>
              <a:spcBef>
                <a:spcPts val="400"/>
              </a:spcBef>
              <a:spcAft>
                <a:spcPts val="0"/>
              </a:spcAft>
              <a:buClr>
                <a:schemeClr val="dk1"/>
              </a:buClr>
              <a:buSzPts val="3200"/>
              <a:buFont typeface="Arial"/>
              <a:buNone/>
              <a:defRPr sz="3200" b="1" i="0" u="none" strike="noStrike" cap="none">
                <a:solidFill>
                  <a:schemeClr val="dk1"/>
                </a:solidFill>
                <a:latin typeface="Helvetica Neue"/>
                <a:ea typeface="Helvetica Neue"/>
                <a:cs typeface="Helvetica Neue"/>
                <a:sym typeface="Helvetica Neue"/>
              </a:defRPr>
            </a:lvl4pPr>
            <a:lvl5pPr marL="2286000" marR="0" lvl="4" indent="-228600" algn="ctr" rtl="0">
              <a:lnSpc>
                <a:spcPct val="90000"/>
              </a:lnSpc>
              <a:spcBef>
                <a:spcPts val="400"/>
              </a:spcBef>
              <a:spcAft>
                <a:spcPts val="0"/>
              </a:spcAft>
              <a:buClr>
                <a:schemeClr val="dk1"/>
              </a:buClr>
              <a:buSzPts val="1400"/>
              <a:buFont typeface="Arial"/>
              <a:buNone/>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ingle Stat Slide Green">
  <p:cSld name="Single Stat Slide Green">
    <p:bg>
      <p:bgPr>
        <a:solidFill>
          <a:srgbClr val="F1F2F2"/>
        </a:solidFill>
        <a:effectLst/>
      </p:bgPr>
    </p:bg>
    <p:spTree>
      <p:nvGrpSpPr>
        <p:cNvPr id="1" name="Shape 786"/>
        <p:cNvGrpSpPr/>
        <p:nvPr/>
      </p:nvGrpSpPr>
      <p:grpSpPr>
        <a:xfrm>
          <a:off x="0" y="0"/>
          <a:ext cx="0" cy="0"/>
          <a:chOff x="0" y="0"/>
          <a:chExt cx="0" cy="0"/>
        </a:xfrm>
      </p:grpSpPr>
      <p:sp>
        <p:nvSpPr>
          <p:cNvPr id="787" name="Google Shape;787;p131"/>
          <p:cNvSpPr>
            <a:spLocks noGrp="1"/>
          </p:cNvSpPr>
          <p:nvPr>
            <p:ph type="body" idx="1"/>
          </p:nvPr>
        </p:nvSpPr>
        <p:spPr>
          <a:xfrm>
            <a:off x="2716911" y="731194"/>
            <a:ext cx="3710400" cy="3710400"/>
          </a:xfrm>
          <a:prstGeom prst="ellipse">
            <a:avLst/>
          </a:prstGeom>
          <a:solidFill>
            <a:srgbClr val="FDFBFB"/>
          </a:solidFill>
          <a:ln>
            <a:noFill/>
          </a:ln>
        </p:spPr>
        <p:txBody>
          <a:bodyPr spcFirstLastPara="1" wrap="square" lIns="68575" tIns="68575" rIns="68575" bIns="68575" anchor="ctr" anchorCtr="0">
            <a:noAutofit/>
          </a:bodyPr>
          <a:lstStyle>
            <a:lvl1pPr marL="457200" marR="0" lvl="0" indent="-228600" algn="ctr" rtl="0">
              <a:lnSpc>
                <a:spcPct val="90000"/>
              </a:lnSpc>
              <a:spcBef>
                <a:spcPts val="800"/>
              </a:spcBef>
              <a:spcAft>
                <a:spcPts val="0"/>
              </a:spcAft>
              <a:buClr>
                <a:schemeClr val="dk1"/>
              </a:buClr>
              <a:buSzPts val="6600"/>
              <a:buFont typeface="Arial"/>
              <a:buNone/>
              <a:defRPr sz="6600" b="1" i="0" u="none" strike="noStrike" cap="none">
                <a:solidFill>
                  <a:srgbClr val="78BE20"/>
                </a:solidFill>
                <a:latin typeface="Helvetica Neue"/>
                <a:ea typeface="Helvetica Neue"/>
                <a:cs typeface="Helvetica Neue"/>
                <a:sym typeface="Helvetica Neue"/>
              </a:defRPr>
            </a:lvl1pPr>
            <a:lvl2pPr marL="914400" marR="0" lvl="1" indent="-228600" algn="ctr" rtl="0">
              <a:lnSpc>
                <a:spcPct val="90000"/>
              </a:lnSpc>
              <a:spcBef>
                <a:spcPts val="400"/>
              </a:spcBef>
              <a:spcAft>
                <a:spcPts val="0"/>
              </a:spcAft>
              <a:buClr>
                <a:schemeClr val="dk1"/>
              </a:buClr>
              <a:buSzPts val="3600"/>
              <a:buFont typeface="Arial"/>
              <a:buNone/>
              <a:defRPr sz="3600" b="1" i="0" u="none" strike="noStrike" cap="none">
                <a:solidFill>
                  <a:schemeClr val="dk1"/>
                </a:solidFill>
                <a:latin typeface="Helvetica Neue"/>
                <a:ea typeface="Helvetica Neue"/>
                <a:cs typeface="Helvetica Neue"/>
                <a:sym typeface="Helvetica Neue"/>
              </a:defRPr>
            </a:lvl2pPr>
            <a:lvl3pPr marL="1371600" marR="0" lvl="2" indent="-228600" algn="ctr" rtl="0">
              <a:lnSpc>
                <a:spcPct val="90000"/>
              </a:lnSpc>
              <a:spcBef>
                <a:spcPts val="400"/>
              </a:spcBef>
              <a:spcAft>
                <a:spcPts val="0"/>
              </a:spcAft>
              <a:buClr>
                <a:schemeClr val="dk1"/>
              </a:buClr>
              <a:buSzPts val="1500"/>
              <a:buFont typeface="Arial"/>
              <a:buNone/>
              <a:defRPr sz="1500" b="1" i="0" u="none" strike="noStrike" cap="none">
                <a:solidFill>
                  <a:srgbClr val="78BE20"/>
                </a:solidFill>
                <a:latin typeface="Helvetica Neue"/>
                <a:ea typeface="Helvetica Neue"/>
                <a:cs typeface="Helvetica Neue"/>
                <a:sym typeface="Helvetica Neue"/>
              </a:defRPr>
            </a:lvl3pPr>
            <a:lvl4pPr marL="1828800" marR="0" lvl="3" indent="-228600" algn="ctr" rtl="0">
              <a:lnSpc>
                <a:spcPct val="90000"/>
              </a:lnSpc>
              <a:spcBef>
                <a:spcPts val="400"/>
              </a:spcBef>
              <a:spcAft>
                <a:spcPts val="0"/>
              </a:spcAft>
              <a:buClr>
                <a:schemeClr val="dk1"/>
              </a:buClr>
              <a:buSzPts val="3200"/>
              <a:buFont typeface="Arial"/>
              <a:buNone/>
              <a:defRPr sz="3200" b="1" i="0" u="none" strike="noStrike" cap="none">
                <a:solidFill>
                  <a:schemeClr val="dk1"/>
                </a:solidFill>
                <a:latin typeface="Helvetica Neue"/>
                <a:ea typeface="Helvetica Neue"/>
                <a:cs typeface="Helvetica Neue"/>
                <a:sym typeface="Helvetica Neue"/>
              </a:defRPr>
            </a:lvl4pPr>
            <a:lvl5pPr marL="2286000" marR="0" lvl="4" indent="-228600" algn="ctr" rtl="0">
              <a:lnSpc>
                <a:spcPct val="90000"/>
              </a:lnSpc>
              <a:spcBef>
                <a:spcPts val="400"/>
              </a:spcBef>
              <a:spcAft>
                <a:spcPts val="0"/>
              </a:spcAft>
              <a:buClr>
                <a:schemeClr val="dk1"/>
              </a:buClr>
              <a:buSzPts val="1400"/>
              <a:buFont typeface="Arial"/>
              <a:buNone/>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788"/>
        <p:cNvGrpSpPr/>
        <p:nvPr/>
      </p:nvGrpSpPr>
      <p:grpSpPr>
        <a:xfrm>
          <a:off x="0" y="0"/>
          <a:ext cx="0" cy="0"/>
          <a:chOff x="0" y="0"/>
          <a:chExt cx="0" cy="0"/>
        </a:xfrm>
      </p:grpSpPr>
      <p:pic>
        <p:nvPicPr>
          <p:cNvPr id="789" name="Google Shape;789;p132"/>
          <p:cNvPicPr preferRelativeResize="0"/>
          <p:nvPr/>
        </p:nvPicPr>
        <p:blipFill rotWithShape="1">
          <a:blip r:embed="rId2">
            <a:alphaModFix/>
          </a:blip>
          <a:srcRect/>
          <a:stretch/>
        </p:blipFill>
        <p:spPr>
          <a:xfrm>
            <a:off x="2840899" y="1940797"/>
            <a:ext cx="3462205" cy="121048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raph Left Text Right">
  <p:cSld name="CUSTOM_4">
    <p:bg>
      <p:bgPr>
        <a:solidFill>
          <a:schemeClr val="accent5"/>
        </a:solidFill>
        <a:effectLst/>
      </p:bgPr>
    </p:bg>
    <p:spTree>
      <p:nvGrpSpPr>
        <p:cNvPr id="1" name="Shape 118"/>
        <p:cNvGrpSpPr/>
        <p:nvPr/>
      </p:nvGrpSpPr>
      <p:grpSpPr>
        <a:xfrm>
          <a:off x="0" y="0"/>
          <a:ext cx="0" cy="0"/>
          <a:chOff x="0" y="0"/>
          <a:chExt cx="0" cy="0"/>
        </a:xfrm>
      </p:grpSpPr>
      <p:sp>
        <p:nvSpPr>
          <p:cNvPr id="119" name="Google Shape;119;p14"/>
          <p:cNvSpPr/>
          <p:nvPr/>
        </p:nvSpPr>
        <p:spPr>
          <a:xfrm>
            <a:off x="0" y="-9525"/>
            <a:ext cx="4455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txBox="1">
            <a:spLocks noGrp="1"/>
          </p:cNvSpPr>
          <p:nvPr>
            <p:ph type="title"/>
          </p:nvPr>
        </p:nvSpPr>
        <p:spPr>
          <a:xfrm>
            <a:off x="4686300" y="820950"/>
            <a:ext cx="4124400" cy="11127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21" name="Google Shape;121;p14"/>
          <p:cNvSpPr txBox="1">
            <a:spLocks noGrp="1"/>
          </p:cNvSpPr>
          <p:nvPr>
            <p:ph type="subTitle" idx="1"/>
          </p:nvPr>
        </p:nvSpPr>
        <p:spPr>
          <a:xfrm>
            <a:off x="4686300" y="1933650"/>
            <a:ext cx="4124400" cy="22767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1"/>
              </a:buClr>
              <a:buSzPts val="1400"/>
              <a:buNone/>
              <a:defRPr sz="14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122" name="Google Shape;122;p14"/>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Helvetica Neue"/>
                <a:ea typeface="Helvetica Neue"/>
                <a:cs typeface="Helvetica Neue"/>
                <a:sym typeface="Helvetica Neue"/>
              </a:rPr>
              <a:t>‹#›</a:t>
            </a:fld>
            <a:endParaRPr sz="1100" i="0" u="none" strike="noStrike" cap="none">
              <a:solidFill>
                <a:schemeClr val="lt1"/>
              </a:solidFill>
              <a:latin typeface="Avenir"/>
              <a:ea typeface="Avenir"/>
              <a:cs typeface="Avenir"/>
              <a:sym typeface="Avenir"/>
            </a:endParaRPr>
          </a:p>
        </p:txBody>
      </p:sp>
      <p:sp>
        <p:nvSpPr>
          <p:cNvPr id="123" name="Google Shape;123;p14"/>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1"/>
                </a:solidFill>
                <a:latin typeface="Avenir"/>
                <a:ea typeface="Avenir"/>
                <a:cs typeface="Avenir"/>
                <a:sym typeface="Avenir"/>
              </a:rPr>
              <a:t>Copyright © 201</a:t>
            </a:r>
            <a:r>
              <a:rPr lang="en" sz="500">
                <a:solidFill>
                  <a:schemeClr val="lt1"/>
                </a:solidFill>
                <a:latin typeface="Avenir"/>
                <a:ea typeface="Avenir"/>
                <a:cs typeface="Avenir"/>
                <a:sym typeface="Avenir"/>
              </a:rPr>
              <a:t>8</a:t>
            </a:r>
            <a:r>
              <a:rPr lang="en" sz="500" i="0" u="none" strike="noStrike" cap="none">
                <a:solidFill>
                  <a:schemeClr val="lt1"/>
                </a:solidFill>
                <a:latin typeface="Avenir"/>
                <a:ea typeface="Avenir"/>
                <a:cs typeface="Avenir"/>
                <a:sym typeface="Avenir"/>
              </a:rPr>
              <a:t> 23andMe, Inc.</a:t>
            </a:r>
            <a:endParaRPr sz="500" i="0" u="none" strike="noStrike" cap="none">
              <a:solidFill>
                <a:schemeClr val="lt1"/>
              </a:solidFill>
              <a:latin typeface="Avenir"/>
              <a:ea typeface="Avenir"/>
              <a:cs typeface="Avenir"/>
              <a:sym typeface="Avenir"/>
            </a:endParaRPr>
          </a:p>
        </p:txBody>
      </p:sp>
      <p:pic>
        <p:nvPicPr>
          <p:cNvPr id="124" name="Google Shape;124;p14"/>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125" name="Google Shape;125;p14"/>
          <p:cNvSpPr txBox="1">
            <a:spLocks noGrp="1"/>
          </p:cNvSpPr>
          <p:nvPr>
            <p:ph type="subTitle" idx="2"/>
          </p:nvPr>
        </p:nvSpPr>
        <p:spPr>
          <a:xfrm>
            <a:off x="331000" y="4724950"/>
            <a:ext cx="37551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800"/>
              <a:buNone/>
              <a:defRPr sz="8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90"/>
        <p:cNvGrpSpPr/>
        <p:nvPr/>
      </p:nvGrpSpPr>
      <p:grpSpPr>
        <a:xfrm>
          <a:off x="0" y="0"/>
          <a:ext cx="0" cy="0"/>
          <a:chOff x="0" y="0"/>
          <a:chExt cx="0" cy="0"/>
        </a:xfrm>
      </p:grpSpPr>
      <p:sp>
        <p:nvSpPr>
          <p:cNvPr id="791" name="Google Shape;791;p133"/>
          <p:cNvSpPr txBox="1">
            <a:spLocks noGrp="1"/>
          </p:cNvSpPr>
          <p:nvPr>
            <p:ph type="title"/>
          </p:nvPr>
        </p:nvSpPr>
        <p:spPr>
          <a:xfrm>
            <a:off x="342900" y="439945"/>
            <a:ext cx="8172300" cy="5310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raph Right Text Left">
  <p:cSld name="CUSTOM_4_1">
    <p:bg>
      <p:bgPr>
        <a:solidFill>
          <a:schemeClr val="accent5"/>
        </a:solidFill>
        <a:effectLst/>
      </p:bgPr>
    </p:bg>
    <p:spTree>
      <p:nvGrpSpPr>
        <p:cNvPr id="1" name="Shape 126"/>
        <p:cNvGrpSpPr/>
        <p:nvPr/>
      </p:nvGrpSpPr>
      <p:grpSpPr>
        <a:xfrm>
          <a:off x="0" y="0"/>
          <a:ext cx="0" cy="0"/>
          <a:chOff x="0" y="0"/>
          <a:chExt cx="0" cy="0"/>
        </a:xfrm>
      </p:grpSpPr>
      <p:sp>
        <p:nvSpPr>
          <p:cNvPr id="127" name="Google Shape;127;p15"/>
          <p:cNvSpPr/>
          <p:nvPr/>
        </p:nvSpPr>
        <p:spPr>
          <a:xfrm>
            <a:off x="4686300" y="-9525"/>
            <a:ext cx="4455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txBox="1">
            <a:spLocks noGrp="1"/>
          </p:cNvSpPr>
          <p:nvPr>
            <p:ph type="title"/>
          </p:nvPr>
        </p:nvSpPr>
        <p:spPr>
          <a:xfrm>
            <a:off x="331000" y="820950"/>
            <a:ext cx="4124400" cy="11127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29" name="Google Shape;129;p15"/>
          <p:cNvSpPr txBox="1">
            <a:spLocks noGrp="1"/>
          </p:cNvSpPr>
          <p:nvPr>
            <p:ph type="subTitle" idx="1"/>
          </p:nvPr>
        </p:nvSpPr>
        <p:spPr>
          <a:xfrm>
            <a:off x="331000" y="1933650"/>
            <a:ext cx="4124400" cy="22767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1"/>
              </a:buClr>
              <a:buSzPts val="1400"/>
              <a:buNone/>
              <a:defRPr sz="14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130" name="Google Shape;130;p15"/>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2"/>
                </a:solidFill>
                <a:latin typeface="Helvetica Neue"/>
                <a:ea typeface="Helvetica Neue"/>
                <a:cs typeface="Helvetica Neue"/>
                <a:sym typeface="Helvetica Neue"/>
              </a:rPr>
              <a:t>‹#›</a:t>
            </a:fld>
            <a:endParaRPr sz="1100" i="0" u="none" strike="noStrike" cap="none">
              <a:solidFill>
                <a:schemeClr val="lt2"/>
              </a:solidFill>
              <a:latin typeface="Avenir"/>
              <a:ea typeface="Avenir"/>
              <a:cs typeface="Avenir"/>
              <a:sym typeface="Avenir"/>
            </a:endParaRPr>
          </a:p>
        </p:txBody>
      </p:sp>
      <p:sp>
        <p:nvSpPr>
          <p:cNvPr id="131" name="Google Shape;131;p15"/>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2"/>
                </a:solidFill>
                <a:latin typeface="Avenir"/>
                <a:ea typeface="Avenir"/>
                <a:cs typeface="Avenir"/>
                <a:sym typeface="Avenir"/>
              </a:rPr>
              <a:t>Copyright © 201</a:t>
            </a:r>
            <a:r>
              <a:rPr lang="en" sz="500">
                <a:solidFill>
                  <a:schemeClr val="lt2"/>
                </a:solidFill>
                <a:latin typeface="Avenir"/>
                <a:ea typeface="Avenir"/>
                <a:cs typeface="Avenir"/>
                <a:sym typeface="Avenir"/>
              </a:rPr>
              <a:t>8</a:t>
            </a:r>
            <a:r>
              <a:rPr lang="en" sz="500" i="0" u="none" strike="noStrike" cap="none">
                <a:solidFill>
                  <a:schemeClr val="lt2"/>
                </a:solidFill>
                <a:latin typeface="Avenir"/>
                <a:ea typeface="Avenir"/>
                <a:cs typeface="Avenir"/>
                <a:sym typeface="Avenir"/>
              </a:rPr>
              <a:t> 23andMe, Inc.</a:t>
            </a:r>
            <a:endParaRPr sz="500" i="0" u="none" strike="noStrike" cap="none">
              <a:solidFill>
                <a:schemeClr val="lt2"/>
              </a:solidFill>
              <a:latin typeface="Avenir"/>
              <a:ea typeface="Avenir"/>
              <a:cs typeface="Avenir"/>
              <a:sym typeface="Avenir"/>
            </a:endParaRPr>
          </a:p>
        </p:txBody>
      </p:sp>
      <p:pic>
        <p:nvPicPr>
          <p:cNvPr id="132" name="Google Shape;132;p15"/>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133" name="Google Shape;133;p15"/>
          <p:cNvSpPr txBox="1">
            <a:spLocks noGrp="1"/>
          </p:cNvSpPr>
          <p:nvPr>
            <p:ph type="subTitle" idx="2"/>
          </p:nvPr>
        </p:nvSpPr>
        <p:spPr>
          <a:xfrm>
            <a:off x="331000" y="4724950"/>
            <a:ext cx="41244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800"/>
              <a:buNone/>
              <a:defRPr sz="800" i="0" u="none" strike="noStrike" cap="none">
                <a:solidFill>
                  <a:schemeClr val="lt1"/>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uge Headline with Paragraph (Inverted)">
  <p:cSld name="CUSTOM_1">
    <p:bg>
      <p:bgPr>
        <a:solidFill>
          <a:schemeClr val="accent6"/>
        </a:solidFill>
        <a:effectLst/>
      </p:bgPr>
    </p:bg>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331000" y="439950"/>
            <a:ext cx="4124400" cy="3746400"/>
          </a:xfrm>
          <a:prstGeom prst="rect">
            <a:avLst/>
          </a:prstGeom>
        </p:spPr>
        <p:txBody>
          <a:bodyPr spcFirstLastPara="1" wrap="square" lIns="68575" tIns="68575" rIns="68575" bIns="68575" anchor="t" anchorCtr="0">
            <a:noAutofit/>
          </a:bodyPr>
          <a:lstStyle>
            <a:lvl1pPr lvl="0"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 name="Google Shape;136;p16"/>
          <p:cNvSpPr txBox="1">
            <a:spLocks noGrp="1"/>
          </p:cNvSpPr>
          <p:nvPr>
            <p:ph type="subTitle" idx="1"/>
          </p:nvPr>
        </p:nvSpPr>
        <p:spPr>
          <a:xfrm>
            <a:off x="4686300" y="2286000"/>
            <a:ext cx="4124400" cy="22767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1"/>
              </a:buClr>
              <a:buSzPts val="1400"/>
              <a:buNone/>
              <a:defRPr sz="1400" i="0" u="none" strike="noStrike" cap="none">
                <a:solidFill>
                  <a:schemeClr val="lt1"/>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
        <p:nvSpPr>
          <p:cNvPr id="137" name="Google Shape;137;p16"/>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Helvetica Neue"/>
                <a:ea typeface="Helvetica Neue"/>
                <a:cs typeface="Helvetica Neue"/>
                <a:sym typeface="Helvetica Neue"/>
              </a:rPr>
              <a:t>‹#›</a:t>
            </a:fld>
            <a:endParaRPr sz="1100" i="0" u="none" strike="noStrike" cap="none">
              <a:solidFill>
                <a:schemeClr val="lt1"/>
              </a:solidFill>
              <a:latin typeface="Avenir"/>
              <a:ea typeface="Avenir"/>
              <a:cs typeface="Avenir"/>
              <a:sym typeface="Avenir"/>
            </a:endParaRPr>
          </a:p>
        </p:txBody>
      </p:sp>
      <p:sp>
        <p:nvSpPr>
          <p:cNvPr id="138" name="Google Shape;138;p16"/>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1"/>
                </a:solidFill>
                <a:latin typeface="Avenir"/>
                <a:ea typeface="Avenir"/>
                <a:cs typeface="Avenir"/>
                <a:sym typeface="Avenir"/>
              </a:rPr>
              <a:t>Copyright © 201</a:t>
            </a:r>
            <a:r>
              <a:rPr lang="en" sz="500">
                <a:solidFill>
                  <a:schemeClr val="lt1"/>
                </a:solidFill>
                <a:latin typeface="Avenir"/>
                <a:ea typeface="Avenir"/>
                <a:cs typeface="Avenir"/>
                <a:sym typeface="Avenir"/>
              </a:rPr>
              <a:t>8</a:t>
            </a:r>
            <a:r>
              <a:rPr lang="en" sz="500" i="0" u="none" strike="noStrike" cap="none">
                <a:solidFill>
                  <a:schemeClr val="lt1"/>
                </a:solidFill>
                <a:latin typeface="Avenir"/>
                <a:ea typeface="Avenir"/>
                <a:cs typeface="Avenir"/>
                <a:sym typeface="Avenir"/>
              </a:rPr>
              <a:t> 23andMe, Inc.</a:t>
            </a:r>
            <a:endParaRPr sz="500" i="0" u="none" strike="noStrike" cap="none">
              <a:solidFill>
                <a:schemeClr val="lt1"/>
              </a:solidFill>
              <a:latin typeface="Avenir"/>
              <a:ea typeface="Avenir"/>
              <a:cs typeface="Avenir"/>
              <a:sym typeface="Avenir"/>
            </a:endParaRPr>
          </a:p>
        </p:txBody>
      </p:sp>
      <p:pic>
        <p:nvPicPr>
          <p:cNvPr id="139" name="Google Shape;139;p16"/>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140" name="Google Shape;140;p16"/>
          <p:cNvSpPr txBox="1">
            <a:spLocks noGrp="1"/>
          </p:cNvSpPr>
          <p:nvPr>
            <p:ph type="subTitle" idx="2"/>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800"/>
              <a:buNone/>
              <a:defRPr sz="8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uge Headline (Inverted)">
  <p:cSld name="CUSTOM_1_1">
    <p:bg>
      <p:bgPr>
        <a:solidFill>
          <a:schemeClr val="accent6"/>
        </a:solidFill>
        <a:effectLst/>
      </p:bgPr>
    </p:bg>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1054900" y="439950"/>
            <a:ext cx="7026900" cy="4056000"/>
          </a:xfrm>
          <a:prstGeom prst="rect">
            <a:avLst/>
          </a:prstGeom>
        </p:spPr>
        <p:txBody>
          <a:bodyPr spcFirstLastPara="1" wrap="square" lIns="68575" tIns="68575" rIns="68575" bIns="68575" anchor="ctr" anchorCtr="0">
            <a:noAutofit/>
          </a:bodyPr>
          <a:lstStyle>
            <a:lvl1pPr lvl="0" algn="ctr" rtl="0">
              <a:spcBef>
                <a:spcPts val="0"/>
              </a:spcBef>
              <a:spcAft>
                <a:spcPts val="0"/>
              </a:spcAft>
              <a:buNone/>
              <a:defRPr sz="4800">
                <a:solidFill>
                  <a:schemeClr val="lt1"/>
                </a:solidFill>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43" name="Google Shape;143;p17"/>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Helvetica Neue"/>
                <a:ea typeface="Helvetica Neue"/>
                <a:cs typeface="Helvetica Neue"/>
                <a:sym typeface="Helvetica Neue"/>
              </a:rPr>
              <a:t>‹#›</a:t>
            </a:fld>
            <a:endParaRPr sz="1100" i="0" u="none" strike="noStrike" cap="none">
              <a:solidFill>
                <a:schemeClr val="lt1"/>
              </a:solidFill>
              <a:latin typeface="Avenir"/>
              <a:ea typeface="Avenir"/>
              <a:cs typeface="Avenir"/>
              <a:sym typeface="Avenir"/>
            </a:endParaRPr>
          </a:p>
        </p:txBody>
      </p:sp>
      <p:sp>
        <p:nvSpPr>
          <p:cNvPr id="144" name="Google Shape;144;p17"/>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1"/>
                </a:solidFill>
                <a:latin typeface="Avenir"/>
                <a:ea typeface="Avenir"/>
                <a:cs typeface="Avenir"/>
                <a:sym typeface="Avenir"/>
              </a:rPr>
              <a:t>Copyright © 201</a:t>
            </a:r>
            <a:r>
              <a:rPr lang="en" sz="500">
                <a:solidFill>
                  <a:schemeClr val="lt1"/>
                </a:solidFill>
                <a:latin typeface="Avenir"/>
                <a:ea typeface="Avenir"/>
                <a:cs typeface="Avenir"/>
                <a:sym typeface="Avenir"/>
              </a:rPr>
              <a:t>9</a:t>
            </a:r>
            <a:r>
              <a:rPr lang="en" sz="500" i="0" u="none" strike="noStrike" cap="none">
                <a:solidFill>
                  <a:schemeClr val="lt1"/>
                </a:solidFill>
                <a:latin typeface="Avenir"/>
                <a:ea typeface="Avenir"/>
                <a:cs typeface="Avenir"/>
                <a:sym typeface="Avenir"/>
              </a:rPr>
              <a:t> 23andMe, Inc.</a:t>
            </a:r>
            <a:endParaRPr sz="500" i="0" u="none" strike="noStrike" cap="none">
              <a:solidFill>
                <a:schemeClr val="lt1"/>
              </a:solidFill>
              <a:latin typeface="Avenir"/>
              <a:ea typeface="Avenir"/>
              <a:cs typeface="Avenir"/>
              <a:sym typeface="Avenir"/>
            </a:endParaRPr>
          </a:p>
        </p:txBody>
      </p:sp>
      <p:pic>
        <p:nvPicPr>
          <p:cNvPr id="145" name="Google Shape;145;p17"/>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146" name="Google Shape;146;p17"/>
          <p:cNvSpPr txBox="1">
            <a:spLocks noGrp="1"/>
          </p:cNvSpPr>
          <p:nvPr>
            <p:ph type="subTitle" idx="1"/>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800"/>
              <a:buNone/>
              <a:defRPr sz="8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Slide">
  <p:cSld name="1_Closing Slide">
    <p:spTree>
      <p:nvGrpSpPr>
        <p:cNvPr id="1" name="Shape 14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148"/>
        <p:cNvGrpSpPr/>
        <p:nvPr/>
      </p:nvGrpSpPr>
      <p:grpSpPr>
        <a:xfrm>
          <a:off x="0" y="0"/>
          <a:ext cx="0" cy="0"/>
          <a:chOff x="0" y="0"/>
          <a:chExt cx="0" cy="0"/>
        </a:xfrm>
      </p:grpSpPr>
      <p:pic>
        <p:nvPicPr>
          <p:cNvPr id="149" name="Google Shape;149;p19"/>
          <p:cNvPicPr preferRelativeResize="0"/>
          <p:nvPr/>
        </p:nvPicPr>
        <p:blipFill rotWithShape="1">
          <a:blip r:embed="rId2">
            <a:alphaModFix/>
          </a:blip>
          <a:srcRect/>
          <a:stretch/>
        </p:blipFill>
        <p:spPr>
          <a:xfrm>
            <a:off x="3733899" y="2253012"/>
            <a:ext cx="1676400" cy="586200"/>
          </a:xfrm>
          <a:prstGeom prst="rect">
            <a:avLst/>
          </a:prstGeom>
          <a:noFill/>
          <a:ln>
            <a:noFill/>
          </a:ln>
        </p:spPr>
      </p:pic>
      <p:sp>
        <p:nvSpPr>
          <p:cNvPr id="150" name="Google Shape;150;p19"/>
          <p:cNvSpPr txBox="1">
            <a:spLocks noGrp="1"/>
          </p:cNvSpPr>
          <p:nvPr>
            <p:ph type="subTitle" idx="1"/>
          </p:nvPr>
        </p:nvSpPr>
        <p:spPr>
          <a:xfrm>
            <a:off x="1054900" y="4495800"/>
            <a:ext cx="7027200" cy="457500"/>
          </a:xfrm>
          <a:prstGeom prst="rect">
            <a:avLst/>
          </a:prstGeom>
          <a:noFill/>
          <a:ln>
            <a:noFill/>
          </a:ln>
        </p:spPr>
        <p:txBody>
          <a:bodyPr spcFirstLastPara="1" wrap="square" lIns="68575" tIns="68575" rIns="68575" bIns="68575" anchor="t" anchorCtr="0">
            <a:noAutofit/>
          </a:bodyPr>
          <a:lstStyle>
            <a:lvl1pPr marL="0" marR="0" lvl="0" indent="0" algn="ctr" rtl="0">
              <a:lnSpc>
                <a:spcPct val="100000"/>
              </a:lnSpc>
              <a:spcBef>
                <a:spcPts val="500"/>
              </a:spcBef>
              <a:spcAft>
                <a:spcPts val="0"/>
              </a:spcAft>
              <a:buClr>
                <a:schemeClr val="lt2"/>
              </a:buClr>
              <a:buSzPts val="1400"/>
              <a:buNone/>
              <a:defRPr sz="14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sic Template Reference 2 Yellow">
  <p:cSld name="Basic Template Reference 1 Yellow">
    <p:spTree>
      <p:nvGrpSpPr>
        <p:cNvPr id="1" name="Shape 151"/>
        <p:cNvGrpSpPr/>
        <p:nvPr/>
      </p:nvGrpSpPr>
      <p:grpSpPr>
        <a:xfrm>
          <a:off x="0" y="0"/>
          <a:ext cx="0" cy="0"/>
          <a:chOff x="0" y="0"/>
          <a:chExt cx="0" cy="0"/>
        </a:xfrm>
      </p:grpSpPr>
      <p:sp>
        <p:nvSpPr>
          <p:cNvPr id="152" name="Google Shape;152;p20"/>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2100"/>
              <a:buFont typeface="Arial"/>
              <a:buNone/>
              <a:defRPr sz="1800" b="1" i="0" u="none" strike="noStrike" cap="none">
                <a:solidFill>
                  <a:schemeClr val="accent4"/>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5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153" name="Google Shape;153;p20"/>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11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4" name="Google Shape;154;p20"/>
          <p:cNvSpPr txBox="1">
            <a:spLocks noGrp="1"/>
          </p:cNvSpPr>
          <p:nvPr>
            <p:ph type="body" idx="2"/>
          </p:nvPr>
        </p:nvSpPr>
        <p:spPr>
          <a:xfrm>
            <a:off x="342900" y="3776924"/>
            <a:ext cx="60969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21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uge Headline with Paragraph (White)">
  <p:cSld name="CUSTOM">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1000" y="439950"/>
            <a:ext cx="4124400" cy="3746400"/>
          </a:xfrm>
          <a:prstGeom prst="rect">
            <a:avLst/>
          </a:prstGeom>
        </p:spPr>
        <p:txBody>
          <a:bodyPr spcFirstLastPara="1" wrap="square" lIns="68575" tIns="68575" rIns="68575" bIns="68575" anchor="t" anchorCtr="0">
            <a:noAutofit/>
          </a:bodyPr>
          <a:lstStyle>
            <a:lvl1pPr lvl="0">
              <a:spcBef>
                <a:spcPts val="0"/>
              </a:spcBef>
              <a:spcAft>
                <a:spcPts val="0"/>
              </a:spcAft>
              <a:buNone/>
              <a:defRPr sz="4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5" name="Google Shape;15;p3"/>
          <p:cNvSpPr txBox="1">
            <a:spLocks noGrp="1"/>
          </p:cNvSpPr>
          <p:nvPr>
            <p:ph type="subTitle" idx="1"/>
          </p:nvPr>
        </p:nvSpPr>
        <p:spPr>
          <a:xfrm>
            <a:off x="4686300" y="2286000"/>
            <a:ext cx="4124400" cy="22767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400"/>
              <a:buNone/>
              <a:defRPr sz="14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
        <p:nvSpPr>
          <p:cNvPr id="16" name="Google Shape;16;p3"/>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2"/>
                </a:solidFill>
                <a:latin typeface="Helvetica Neue"/>
                <a:ea typeface="Helvetica Neue"/>
                <a:cs typeface="Helvetica Neue"/>
                <a:sym typeface="Helvetica Neue"/>
              </a:rPr>
              <a:t>‹#›</a:t>
            </a:fld>
            <a:endParaRPr sz="1100" i="0" u="none" strike="noStrike" cap="none">
              <a:solidFill>
                <a:schemeClr val="lt2"/>
              </a:solidFill>
              <a:latin typeface="Avenir"/>
              <a:ea typeface="Avenir"/>
              <a:cs typeface="Avenir"/>
              <a:sym typeface="Avenir"/>
            </a:endParaRPr>
          </a:p>
        </p:txBody>
      </p:sp>
      <p:sp>
        <p:nvSpPr>
          <p:cNvPr id="17" name="Google Shape;17;p3"/>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2"/>
                </a:solidFill>
                <a:latin typeface="Avenir"/>
                <a:ea typeface="Avenir"/>
                <a:cs typeface="Avenir"/>
                <a:sym typeface="Avenir"/>
              </a:rPr>
              <a:t>Copyright © 201</a:t>
            </a:r>
            <a:r>
              <a:rPr lang="en" sz="500">
                <a:solidFill>
                  <a:schemeClr val="lt2"/>
                </a:solidFill>
                <a:latin typeface="Avenir"/>
                <a:ea typeface="Avenir"/>
                <a:cs typeface="Avenir"/>
                <a:sym typeface="Avenir"/>
              </a:rPr>
              <a:t>8</a:t>
            </a:r>
            <a:r>
              <a:rPr lang="en" sz="500" i="0" u="none" strike="noStrike" cap="none">
                <a:solidFill>
                  <a:schemeClr val="lt2"/>
                </a:solidFill>
                <a:latin typeface="Avenir"/>
                <a:ea typeface="Avenir"/>
                <a:cs typeface="Avenir"/>
                <a:sym typeface="Avenir"/>
              </a:rPr>
              <a:t> 23andMe, Inc.</a:t>
            </a:r>
            <a:endParaRPr sz="500" i="0" u="none" strike="noStrike" cap="none">
              <a:solidFill>
                <a:schemeClr val="lt2"/>
              </a:solidFill>
              <a:latin typeface="Avenir"/>
              <a:ea typeface="Avenir"/>
              <a:cs typeface="Avenir"/>
              <a:sym typeface="Avenir"/>
            </a:endParaRPr>
          </a:p>
        </p:txBody>
      </p:sp>
      <p:pic>
        <p:nvPicPr>
          <p:cNvPr id="18" name="Google Shape;18;p3"/>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19" name="Google Shape;19;p3"/>
          <p:cNvSpPr txBox="1">
            <a:spLocks noGrp="1"/>
          </p:cNvSpPr>
          <p:nvPr>
            <p:ph type="subTitle" idx="2"/>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800"/>
              <a:buNone/>
              <a:defRPr sz="8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sic Template with Graphic">
  <p:cSld name="Basic Template with Graphic">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342692" y="439931"/>
            <a:ext cx="5689200" cy="9852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57" name="Google Shape;157;p21"/>
          <p:cNvSpPr txBox="1">
            <a:spLocks noGrp="1"/>
          </p:cNvSpPr>
          <p:nvPr>
            <p:ph type="body" idx="1"/>
          </p:nvPr>
        </p:nvSpPr>
        <p:spPr>
          <a:xfrm>
            <a:off x="342900" y="1515271"/>
            <a:ext cx="4834800" cy="19896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158" name="Google Shape;158;p21"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59"/>
        <p:cNvGrpSpPr/>
        <p:nvPr/>
      </p:nvGrpSpPr>
      <p:grpSpPr>
        <a:xfrm>
          <a:off x="0" y="0"/>
          <a:ext cx="0" cy="0"/>
          <a:chOff x="0" y="0"/>
          <a:chExt cx="0" cy="0"/>
        </a:xfrm>
      </p:grpSpPr>
      <p:sp>
        <p:nvSpPr>
          <p:cNvPr id="160" name="Google Shape;160;p22"/>
          <p:cNvSpPr txBox="1">
            <a:spLocks noGrp="1"/>
          </p:cNvSpPr>
          <p:nvPr>
            <p:ph type="ctrTitle"/>
          </p:nvPr>
        </p:nvSpPr>
        <p:spPr>
          <a:xfrm>
            <a:off x="311708" y="744575"/>
            <a:ext cx="8520600" cy="2052600"/>
          </a:xfrm>
          <a:prstGeom prst="rect">
            <a:avLst/>
          </a:prstGeom>
        </p:spPr>
        <p:txBody>
          <a:bodyPr spcFirstLastPara="1" wrap="square" lIns="68575" tIns="68575" rIns="68575" bIns="685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1" name="Google Shape;161;p22"/>
          <p:cNvSpPr txBox="1">
            <a:spLocks noGrp="1"/>
          </p:cNvSpPr>
          <p:nvPr>
            <p:ph type="subTitle" idx="1"/>
          </p:nvPr>
        </p:nvSpPr>
        <p:spPr>
          <a:xfrm>
            <a:off x="311700" y="2834125"/>
            <a:ext cx="8520600" cy="792600"/>
          </a:xfrm>
          <a:prstGeom prst="rect">
            <a:avLst/>
          </a:prstGeom>
        </p:spPr>
        <p:txBody>
          <a:bodyPr spcFirstLastPara="1" wrap="square" lIns="68575" tIns="68575" rIns="68575" bIns="68575" anchor="t" anchorCtr="0">
            <a:no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162" name="Google Shape;162;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Slide 2" type="title">
  <p:cSld name="TITLE">
    <p:spTree>
      <p:nvGrpSpPr>
        <p:cNvPr id="1" name="Shape 169"/>
        <p:cNvGrpSpPr/>
        <p:nvPr/>
      </p:nvGrpSpPr>
      <p:grpSpPr>
        <a:xfrm>
          <a:off x="0" y="0"/>
          <a:ext cx="0" cy="0"/>
          <a:chOff x="0" y="0"/>
          <a:chExt cx="0" cy="0"/>
        </a:xfrm>
      </p:grpSpPr>
      <p:sp>
        <p:nvSpPr>
          <p:cNvPr id="170" name="Google Shape;170;p24"/>
          <p:cNvSpPr txBox="1">
            <a:spLocks noGrp="1"/>
          </p:cNvSpPr>
          <p:nvPr>
            <p:ph type="ctrTitle"/>
          </p:nvPr>
        </p:nvSpPr>
        <p:spPr>
          <a:xfrm>
            <a:off x="335702" y="1613114"/>
            <a:ext cx="8009700" cy="6735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100"/>
              <a:buFont typeface="Helvetica Neue"/>
              <a:buNone/>
              <a:defRPr sz="41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1" name="Google Shape;171;p24"/>
          <p:cNvSpPr txBox="1">
            <a:spLocks noGrp="1"/>
          </p:cNvSpPr>
          <p:nvPr>
            <p:ph type="subTitle" idx="1"/>
          </p:nvPr>
        </p:nvSpPr>
        <p:spPr>
          <a:xfrm>
            <a:off x="335702" y="2350692"/>
            <a:ext cx="80103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pic>
        <p:nvPicPr>
          <p:cNvPr id="172" name="Google Shape;172;p24"/>
          <p:cNvPicPr preferRelativeResize="0"/>
          <p:nvPr/>
        </p:nvPicPr>
        <p:blipFill rotWithShape="1">
          <a:blip r:embed="rId2">
            <a:alphaModFix/>
          </a:blip>
          <a:srcRect/>
          <a:stretch/>
        </p:blipFill>
        <p:spPr>
          <a:xfrm>
            <a:off x="481802" y="251170"/>
            <a:ext cx="1071964" cy="698206"/>
          </a:xfrm>
          <a:prstGeom prst="rect">
            <a:avLst/>
          </a:prstGeom>
          <a:noFill/>
          <a:ln>
            <a:noFill/>
          </a:ln>
        </p:spPr>
      </p:pic>
      <p:pic>
        <p:nvPicPr>
          <p:cNvPr id="173" name="Google Shape;173;p24"/>
          <p:cNvPicPr preferRelativeResize="0"/>
          <p:nvPr/>
        </p:nvPicPr>
        <p:blipFill rotWithShape="1">
          <a:blip r:embed="rId3">
            <a:alphaModFix/>
          </a:blip>
          <a:srcRect/>
          <a:stretch/>
        </p:blipFill>
        <p:spPr>
          <a:xfrm>
            <a:off x="0" y="3582162"/>
            <a:ext cx="7507224" cy="156133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atement Slide Pink">
  <p:cSld name="Statement Slide Pink">
    <p:spTree>
      <p:nvGrpSpPr>
        <p:cNvPr id="1" name="Shape 174"/>
        <p:cNvGrpSpPr/>
        <p:nvPr/>
      </p:nvGrpSpPr>
      <p:grpSpPr>
        <a:xfrm>
          <a:off x="0" y="0"/>
          <a:ext cx="0" cy="0"/>
          <a:chOff x="0" y="0"/>
          <a:chExt cx="0" cy="0"/>
        </a:xfrm>
      </p:grpSpPr>
      <p:pic>
        <p:nvPicPr>
          <p:cNvPr id="175" name="Google Shape;175;p25"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
        <p:nvSpPr>
          <p:cNvPr id="176" name="Google Shape;176;p25"/>
          <p:cNvSpPr txBox="1">
            <a:spLocks noGrp="1"/>
          </p:cNvSpPr>
          <p:nvPr>
            <p:ph type="ctrTitle"/>
          </p:nvPr>
        </p:nvSpPr>
        <p:spPr>
          <a:xfrm>
            <a:off x="316696" y="1438685"/>
            <a:ext cx="5783400" cy="2078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3300"/>
              <a:buFont typeface="Helvetica Neue"/>
              <a:buNone/>
              <a:defRPr sz="3300" b="0" i="0" u="none" strike="noStrike" cap="none">
                <a:solidFill>
                  <a:schemeClr val="lt2"/>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 Stat Slide Pink">
  <p:cSld name="Single Stat Slide Pink">
    <p:bg>
      <p:bgPr>
        <a:solidFill>
          <a:srgbClr val="F1F2F2"/>
        </a:solidFill>
        <a:effectLst/>
      </p:bgPr>
    </p:bg>
    <p:spTree>
      <p:nvGrpSpPr>
        <p:cNvPr id="1" name="Shape 177"/>
        <p:cNvGrpSpPr/>
        <p:nvPr/>
      </p:nvGrpSpPr>
      <p:grpSpPr>
        <a:xfrm>
          <a:off x="0" y="0"/>
          <a:ext cx="0" cy="0"/>
          <a:chOff x="0" y="0"/>
          <a:chExt cx="0" cy="0"/>
        </a:xfrm>
      </p:grpSpPr>
      <p:sp>
        <p:nvSpPr>
          <p:cNvPr id="178" name="Google Shape;178;p26"/>
          <p:cNvSpPr>
            <a:spLocks noGrp="1"/>
          </p:cNvSpPr>
          <p:nvPr>
            <p:ph type="body" idx="1"/>
          </p:nvPr>
        </p:nvSpPr>
        <p:spPr>
          <a:xfrm>
            <a:off x="2716911" y="731194"/>
            <a:ext cx="3710400" cy="3710400"/>
          </a:xfrm>
          <a:prstGeom prst="ellipse">
            <a:avLst/>
          </a:prstGeom>
          <a:solidFill>
            <a:srgbClr val="FDFBFB"/>
          </a:solidFill>
          <a:ln>
            <a:noFill/>
          </a:ln>
        </p:spPr>
        <p:txBody>
          <a:bodyPr spcFirstLastPara="1" wrap="square" lIns="68575" tIns="68575" rIns="68575" bIns="68575" anchor="ctr" anchorCtr="0">
            <a:noAutofit/>
          </a:bodyPr>
          <a:lstStyle>
            <a:lvl1pPr marL="457200" marR="0" lvl="0" indent="-228600" algn="ctr" rtl="0">
              <a:lnSpc>
                <a:spcPct val="90000"/>
              </a:lnSpc>
              <a:spcBef>
                <a:spcPts val="800"/>
              </a:spcBef>
              <a:spcAft>
                <a:spcPts val="0"/>
              </a:spcAft>
              <a:buClr>
                <a:schemeClr val="dk1"/>
              </a:buClr>
              <a:buSzPts val="6600"/>
              <a:buFont typeface="Arial"/>
              <a:buNone/>
              <a:defRPr sz="6600" b="1" i="0" u="none" strike="noStrike" cap="none">
                <a:solidFill>
                  <a:schemeClr val="accent6"/>
                </a:solidFill>
                <a:latin typeface="Helvetica Neue"/>
                <a:ea typeface="Helvetica Neue"/>
                <a:cs typeface="Helvetica Neue"/>
                <a:sym typeface="Helvetica Neue"/>
              </a:defRPr>
            </a:lvl1pPr>
            <a:lvl2pPr marL="914400" marR="0" lvl="1" indent="-228600" algn="ctr" rtl="0">
              <a:lnSpc>
                <a:spcPct val="90000"/>
              </a:lnSpc>
              <a:spcBef>
                <a:spcPts val="400"/>
              </a:spcBef>
              <a:spcAft>
                <a:spcPts val="0"/>
              </a:spcAft>
              <a:buClr>
                <a:schemeClr val="dk1"/>
              </a:buClr>
              <a:buSzPts val="3600"/>
              <a:buFont typeface="Arial"/>
              <a:buNone/>
              <a:defRPr sz="3600" b="1" i="0" u="none" strike="noStrike" cap="none">
                <a:solidFill>
                  <a:schemeClr val="dk1"/>
                </a:solidFill>
                <a:latin typeface="Helvetica Neue"/>
                <a:ea typeface="Helvetica Neue"/>
                <a:cs typeface="Helvetica Neue"/>
                <a:sym typeface="Helvetica Neue"/>
              </a:defRPr>
            </a:lvl2pPr>
            <a:lvl3pPr marL="1371600" marR="0" lvl="2" indent="-228600" algn="ctr" rtl="0">
              <a:lnSpc>
                <a:spcPct val="90000"/>
              </a:lnSpc>
              <a:spcBef>
                <a:spcPts val="400"/>
              </a:spcBef>
              <a:spcAft>
                <a:spcPts val="0"/>
              </a:spcAft>
              <a:buClr>
                <a:schemeClr val="dk1"/>
              </a:buClr>
              <a:buSzPts val="1500"/>
              <a:buFont typeface="Arial"/>
              <a:buNone/>
              <a:defRPr sz="1500" b="1" i="0" u="none" strike="noStrike" cap="none">
                <a:solidFill>
                  <a:schemeClr val="accent6"/>
                </a:solidFill>
                <a:latin typeface="Helvetica Neue"/>
                <a:ea typeface="Helvetica Neue"/>
                <a:cs typeface="Helvetica Neue"/>
                <a:sym typeface="Helvetica Neue"/>
              </a:defRPr>
            </a:lvl3pPr>
            <a:lvl4pPr marL="1828800" marR="0" lvl="3" indent="-228600" algn="ctr" rtl="0">
              <a:lnSpc>
                <a:spcPct val="90000"/>
              </a:lnSpc>
              <a:spcBef>
                <a:spcPts val="400"/>
              </a:spcBef>
              <a:spcAft>
                <a:spcPts val="0"/>
              </a:spcAft>
              <a:buClr>
                <a:schemeClr val="dk1"/>
              </a:buClr>
              <a:buSzPts val="3200"/>
              <a:buFont typeface="Arial"/>
              <a:buNone/>
              <a:defRPr sz="3200" b="1" i="0" u="none" strike="noStrike" cap="none">
                <a:solidFill>
                  <a:schemeClr val="dk1"/>
                </a:solidFill>
                <a:latin typeface="Helvetica Neue"/>
                <a:ea typeface="Helvetica Neue"/>
                <a:cs typeface="Helvetica Neue"/>
                <a:sym typeface="Helvetica Neue"/>
              </a:defRPr>
            </a:lvl4pPr>
            <a:lvl5pPr marL="2286000" marR="0" lvl="4" indent="-228600" algn="ctr" rtl="0">
              <a:lnSpc>
                <a:spcPct val="90000"/>
              </a:lnSpc>
              <a:spcBef>
                <a:spcPts val="400"/>
              </a:spcBef>
              <a:spcAft>
                <a:spcPts val="0"/>
              </a:spcAft>
              <a:buClr>
                <a:schemeClr val="dk1"/>
              </a:buClr>
              <a:buSzPts val="1400"/>
              <a:buFont typeface="Arial"/>
              <a:buNone/>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sic Template Multiple Graphs">
  <p:cSld name="Basic Template Multiple Graphs">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342701" y="439929"/>
            <a:ext cx="8174700" cy="582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81" name="Google Shape;181;p27"/>
          <p:cNvSpPr txBox="1">
            <a:spLocks noGrp="1"/>
          </p:cNvSpPr>
          <p:nvPr>
            <p:ph type="body" idx="1"/>
          </p:nvPr>
        </p:nvSpPr>
        <p:spPr>
          <a:xfrm>
            <a:off x="342900" y="1150941"/>
            <a:ext cx="8174700" cy="2756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182" name="Google Shape;182;p27"/>
          <p:cNvSpPr txBox="1">
            <a:spLocks noGrp="1"/>
          </p:cNvSpPr>
          <p:nvPr>
            <p:ph type="body" idx="2"/>
          </p:nvPr>
        </p:nvSpPr>
        <p:spPr>
          <a:xfrm>
            <a:off x="342900" y="3971168"/>
            <a:ext cx="8174700" cy="3111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Pink">
  <p:cSld name="One Column Pink">
    <p:spTree>
      <p:nvGrpSpPr>
        <p:cNvPr id="1" name="Shape 183"/>
        <p:cNvGrpSpPr/>
        <p:nvPr/>
      </p:nvGrpSpPr>
      <p:grpSpPr>
        <a:xfrm>
          <a:off x="0" y="0"/>
          <a:ext cx="0" cy="0"/>
          <a:chOff x="0" y="0"/>
          <a:chExt cx="0" cy="0"/>
        </a:xfrm>
      </p:grpSpPr>
      <p:sp>
        <p:nvSpPr>
          <p:cNvPr id="184" name="Google Shape;184;p28"/>
          <p:cNvSpPr txBox="1">
            <a:spLocks noGrp="1"/>
          </p:cNvSpPr>
          <p:nvPr>
            <p:ph type="body" idx="1"/>
          </p:nvPr>
        </p:nvSpPr>
        <p:spPr>
          <a:xfrm>
            <a:off x="342900" y="1150942"/>
            <a:ext cx="8174700" cy="2626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185" name="Google Shape;185;p28"/>
          <p:cNvSpPr txBox="1">
            <a:spLocks noGrp="1"/>
          </p:cNvSpPr>
          <p:nvPr>
            <p:ph type="title"/>
          </p:nvPr>
        </p:nvSpPr>
        <p:spPr>
          <a:xfrm>
            <a:off x="342700" y="439931"/>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86" name="Google Shape;186;p28"/>
          <p:cNvSpPr txBox="1">
            <a:spLocks noGrp="1"/>
          </p:cNvSpPr>
          <p:nvPr>
            <p:ph type="body" idx="2"/>
          </p:nvPr>
        </p:nvSpPr>
        <p:spPr>
          <a:xfrm>
            <a:off x="342900" y="3786950"/>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187" name="Google Shape;187;p28"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Break Pink">
  <p:cSld name="Section Break Pink">
    <p:bg>
      <p:bgPr>
        <a:solidFill>
          <a:schemeClr val="accent2"/>
        </a:solidFill>
        <a:effectLst/>
      </p:bgPr>
    </p:bg>
    <p:spTree>
      <p:nvGrpSpPr>
        <p:cNvPr id="1" name="Shape 188"/>
        <p:cNvGrpSpPr/>
        <p:nvPr/>
      </p:nvGrpSpPr>
      <p:grpSpPr>
        <a:xfrm>
          <a:off x="0" y="0"/>
          <a:ext cx="0" cy="0"/>
          <a:chOff x="0" y="0"/>
          <a:chExt cx="0" cy="0"/>
        </a:xfrm>
      </p:grpSpPr>
      <p:pic>
        <p:nvPicPr>
          <p:cNvPr id="189" name="Google Shape;189;p29"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190" name="Google Shape;190;p29"/>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Helvetica Neue"/>
                <a:ea typeface="Helvetica Neue"/>
                <a:cs typeface="Helvetica Neue"/>
                <a:sym typeface="Helvetica Neue"/>
              </a:rPr>
              <a:t>‹#›</a:t>
            </a:fld>
            <a:endParaRPr sz="1100" b="0" i="0" u="none" strike="noStrike" cap="none">
              <a:solidFill>
                <a:schemeClr val="lt1"/>
              </a:solidFill>
              <a:latin typeface="Helvetica Neue"/>
              <a:ea typeface="Helvetica Neue"/>
              <a:cs typeface="Helvetica Neue"/>
              <a:sym typeface="Helvetica Neue"/>
            </a:endParaRPr>
          </a:p>
        </p:txBody>
      </p:sp>
      <p:sp>
        <p:nvSpPr>
          <p:cNvPr id="191" name="Google Shape;191;p29"/>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b="0" i="0" u="none" strike="noStrike" cap="none">
                <a:solidFill>
                  <a:schemeClr val="lt1"/>
                </a:solidFill>
                <a:latin typeface="Helvetica Neue"/>
                <a:ea typeface="Helvetica Neue"/>
                <a:cs typeface="Helvetica Neue"/>
                <a:sym typeface="Helvetica Neue"/>
              </a:rPr>
              <a:t>Copyright © 2017 23andMe, Inc. All rights reserved.</a:t>
            </a:r>
            <a:endParaRPr sz="500" b="0" i="0" u="none" strike="noStrike" cap="none">
              <a:solidFill>
                <a:schemeClr val="lt1"/>
              </a:solidFill>
              <a:latin typeface="Helvetica Neue"/>
              <a:ea typeface="Helvetica Neue"/>
              <a:cs typeface="Helvetica Neue"/>
              <a:sym typeface="Helvetica Neue"/>
            </a:endParaRPr>
          </a:p>
        </p:txBody>
      </p:sp>
      <p:sp>
        <p:nvSpPr>
          <p:cNvPr id="192" name="Google Shape;192;p29"/>
          <p:cNvSpPr txBox="1">
            <a:spLocks noGrp="1"/>
          </p:cNvSpPr>
          <p:nvPr>
            <p:ph type="ctrTitle"/>
          </p:nvPr>
        </p:nvSpPr>
        <p:spPr>
          <a:xfrm>
            <a:off x="325878" y="1413711"/>
            <a:ext cx="5583900" cy="1917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1"/>
              </a:buClr>
              <a:buSzPts val="4100"/>
              <a:buFont typeface="Helvetica Neue"/>
              <a:buNone/>
              <a:defRPr sz="4100" b="1" i="0" u="none" strike="noStrike" cap="none">
                <a:solidFill>
                  <a:schemeClr val="lt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93"/>
        <p:cNvGrpSpPr/>
        <p:nvPr/>
      </p:nvGrpSpPr>
      <p:grpSpPr>
        <a:xfrm>
          <a:off x="0" y="0"/>
          <a:ext cx="0" cy="0"/>
          <a:chOff x="0" y="0"/>
          <a:chExt cx="0" cy="0"/>
        </a:xfrm>
      </p:grpSpPr>
      <p:sp>
        <p:nvSpPr>
          <p:cNvPr id="194" name="Google Shape;194;p30"/>
          <p:cNvSpPr txBox="1">
            <a:spLocks noGrp="1"/>
          </p:cNvSpPr>
          <p:nvPr>
            <p:ph type="ctrTitle"/>
          </p:nvPr>
        </p:nvSpPr>
        <p:spPr>
          <a:xfrm>
            <a:off x="342356" y="1659636"/>
            <a:ext cx="4209600" cy="1718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4100"/>
              <a:buFont typeface="Helvetica Neue"/>
              <a:buNone/>
              <a:defRPr sz="41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5" name="Google Shape;195;p30"/>
          <p:cNvSpPr txBox="1">
            <a:spLocks noGrp="1"/>
          </p:cNvSpPr>
          <p:nvPr>
            <p:ph type="subTitle" idx="1"/>
          </p:nvPr>
        </p:nvSpPr>
        <p:spPr>
          <a:xfrm>
            <a:off x="356948" y="3528367"/>
            <a:ext cx="41949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pic>
        <p:nvPicPr>
          <p:cNvPr id="196" name="Google Shape;196;p30"/>
          <p:cNvPicPr preferRelativeResize="0"/>
          <p:nvPr/>
        </p:nvPicPr>
        <p:blipFill rotWithShape="1">
          <a:blip r:embed="rId2">
            <a:alphaModFix/>
          </a:blip>
          <a:srcRect/>
          <a:stretch/>
        </p:blipFill>
        <p:spPr>
          <a:xfrm>
            <a:off x="481802" y="251170"/>
            <a:ext cx="1071964" cy="698206"/>
          </a:xfrm>
          <a:prstGeom prst="rect">
            <a:avLst/>
          </a:prstGeom>
          <a:noFill/>
          <a:ln>
            <a:noFill/>
          </a:ln>
        </p:spPr>
      </p:pic>
      <p:pic>
        <p:nvPicPr>
          <p:cNvPr id="197" name="Google Shape;197;p30"/>
          <p:cNvPicPr preferRelativeResize="0"/>
          <p:nvPr/>
        </p:nvPicPr>
        <p:blipFill rotWithShape="1">
          <a:blip r:embed="rId3">
            <a:alphaModFix/>
          </a:blip>
          <a:srcRect r="8650"/>
          <a:stretch/>
        </p:blipFill>
        <p:spPr>
          <a:xfrm>
            <a:off x="4843162" y="1577751"/>
            <a:ext cx="4300838" cy="196167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ection Break Blue">
  <p:cSld name="Section Break Blue">
    <p:bg>
      <p:bgPr>
        <a:solidFill>
          <a:srgbClr val="53C8ED"/>
        </a:solidFill>
        <a:effectLst/>
      </p:bgPr>
    </p:bg>
    <p:spTree>
      <p:nvGrpSpPr>
        <p:cNvPr id="1" name="Shape 198"/>
        <p:cNvGrpSpPr/>
        <p:nvPr/>
      </p:nvGrpSpPr>
      <p:grpSpPr>
        <a:xfrm>
          <a:off x="0" y="0"/>
          <a:ext cx="0" cy="0"/>
          <a:chOff x="0" y="0"/>
          <a:chExt cx="0" cy="0"/>
        </a:xfrm>
      </p:grpSpPr>
      <p:sp>
        <p:nvSpPr>
          <p:cNvPr id="199" name="Google Shape;199;p31"/>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pic>
        <p:nvPicPr>
          <p:cNvPr id="200" name="Google Shape;200;p31"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201" name="Google Shape;201;p31"/>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
        <p:nvSpPr>
          <p:cNvPr id="202" name="Google Shape;202;p31"/>
          <p:cNvSpPr txBox="1">
            <a:spLocks noGrp="1"/>
          </p:cNvSpPr>
          <p:nvPr>
            <p:ph type="ctrTitle"/>
          </p:nvPr>
        </p:nvSpPr>
        <p:spPr>
          <a:xfrm>
            <a:off x="325878" y="1413711"/>
            <a:ext cx="5583900" cy="1917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1"/>
              </a:buClr>
              <a:buSzPts val="4100"/>
              <a:buFont typeface="Helvetica Neue"/>
              <a:buNone/>
              <a:defRPr sz="4100" b="1" i="0" u="none" strike="noStrike" cap="none">
                <a:solidFill>
                  <a:schemeClr val="lt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er with paragraph">
  <p:cSld name="CUSTOM_3">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 name="Google Shape;22;p4"/>
          <p:cNvSpPr txBox="1">
            <a:spLocks noGrp="1"/>
          </p:cNvSpPr>
          <p:nvPr>
            <p:ph type="subTitle" idx="1"/>
          </p:nvPr>
        </p:nvSpPr>
        <p:spPr>
          <a:xfrm>
            <a:off x="331000" y="1238250"/>
            <a:ext cx="7024800" cy="31053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400"/>
              <a:buNone/>
              <a:defRPr sz="14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
        <p:nvSpPr>
          <p:cNvPr id="23" name="Google Shape;23;p4"/>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2"/>
                </a:solidFill>
                <a:latin typeface="Helvetica Neue"/>
                <a:ea typeface="Helvetica Neue"/>
                <a:cs typeface="Helvetica Neue"/>
                <a:sym typeface="Helvetica Neue"/>
              </a:rPr>
              <a:t>‹#›</a:t>
            </a:fld>
            <a:endParaRPr sz="1100" i="0" u="none" strike="noStrike" cap="none">
              <a:solidFill>
                <a:schemeClr val="lt2"/>
              </a:solidFill>
              <a:latin typeface="Avenir"/>
              <a:ea typeface="Avenir"/>
              <a:cs typeface="Avenir"/>
              <a:sym typeface="Avenir"/>
            </a:endParaRPr>
          </a:p>
        </p:txBody>
      </p:sp>
      <p:sp>
        <p:nvSpPr>
          <p:cNvPr id="24" name="Google Shape;24;p4"/>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2"/>
                </a:solidFill>
                <a:latin typeface="Avenir"/>
                <a:ea typeface="Avenir"/>
                <a:cs typeface="Avenir"/>
                <a:sym typeface="Avenir"/>
              </a:rPr>
              <a:t>Copyright © 201</a:t>
            </a:r>
            <a:r>
              <a:rPr lang="en" sz="500">
                <a:solidFill>
                  <a:schemeClr val="lt2"/>
                </a:solidFill>
                <a:latin typeface="Avenir"/>
                <a:ea typeface="Avenir"/>
                <a:cs typeface="Avenir"/>
                <a:sym typeface="Avenir"/>
              </a:rPr>
              <a:t>9</a:t>
            </a:r>
            <a:r>
              <a:rPr lang="en" sz="500" i="0" u="none" strike="noStrike" cap="none">
                <a:solidFill>
                  <a:schemeClr val="lt2"/>
                </a:solidFill>
                <a:latin typeface="Avenir"/>
                <a:ea typeface="Avenir"/>
                <a:cs typeface="Avenir"/>
                <a:sym typeface="Avenir"/>
              </a:rPr>
              <a:t> 23andMe, Inc.</a:t>
            </a:r>
            <a:endParaRPr sz="500" i="0" u="none" strike="noStrike" cap="none">
              <a:solidFill>
                <a:schemeClr val="lt2"/>
              </a:solidFill>
              <a:latin typeface="Avenir"/>
              <a:ea typeface="Avenir"/>
              <a:cs typeface="Avenir"/>
              <a:sym typeface="Avenir"/>
            </a:endParaRPr>
          </a:p>
        </p:txBody>
      </p:sp>
      <p:pic>
        <p:nvPicPr>
          <p:cNvPr id="25" name="Google Shape;25;p4"/>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26" name="Google Shape;26;p4"/>
          <p:cNvSpPr txBox="1">
            <a:spLocks noGrp="1"/>
          </p:cNvSpPr>
          <p:nvPr>
            <p:ph type="subTitle" idx="2"/>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800"/>
              <a:buNone/>
              <a:defRPr sz="8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Section Break Yellow">
  <p:cSld name="Section Break Yellow">
    <p:bg>
      <p:bgPr>
        <a:solidFill>
          <a:schemeClr val="accent4"/>
        </a:solidFill>
        <a:effectLst/>
      </p:bgPr>
    </p:bg>
    <p:spTree>
      <p:nvGrpSpPr>
        <p:cNvPr id="1" name="Shape 203"/>
        <p:cNvGrpSpPr/>
        <p:nvPr/>
      </p:nvGrpSpPr>
      <p:grpSpPr>
        <a:xfrm>
          <a:off x="0" y="0"/>
          <a:ext cx="0" cy="0"/>
          <a:chOff x="0" y="0"/>
          <a:chExt cx="0" cy="0"/>
        </a:xfrm>
      </p:grpSpPr>
      <p:sp>
        <p:nvSpPr>
          <p:cNvPr id="204" name="Google Shape;204;p32"/>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pic>
        <p:nvPicPr>
          <p:cNvPr id="205" name="Google Shape;205;p32"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206" name="Google Shape;206;p32"/>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
        <p:nvSpPr>
          <p:cNvPr id="207" name="Google Shape;207;p32"/>
          <p:cNvSpPr txBox="1">
            <a:spLocks noGrp="1"/>
          </p:cNvSpPr>
          <p:nvPr>
            <p:ph type="ctrTitle"/>
          </p:nvPr>
        </p:nvSpPr>
        <p:spPr>
          <a:xfrm>
            <a:off x="325878" y="1413711"/>
            <a:ext cx="5583900" cy="1917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1"/>
              </a:buClr>
              <a:buSzPts val="4100"/>
              <a:buFont typeface="Helvetica Neue"/>
              <a:buNone/>
              <a:defRPr sz="4100" b="1" i="0" u="none" strike="noStrike" cap="none">
                <a:solidFill>
                  <a:schemeClr val="lt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Section Break Green">
  <p:cSld name="Section Break Green">
    <p:bg>
      <p:bgPr>
        <a:solidFill>
          <a:srgbClr val="78BE20"/>
        </a:solidFill>
        <a:effectLst/>
      </p:bgPr>
    </p:bg>
    <p:spTree>
      <p:nvGrpSpPr>
        <p:cNvPr id="1" name="Shape 208"/>
        <p:cNvGrpSpPr/>
        <p:nvPr/>
      </p:nvGrpSpPr>
      <p:grpSpPr>
        <a:xfrm>
          <a:off x="0" y="0"/>
          <a:ext cx="0" cy="0"/>
          <a:chOff x="0" y="0"/>
          <a:chExt cx="0" cy="0"/>
        </a:xfrm>
      </p:grpSpPr>
      <p:sp>
        <p:nvSpPr>
          <p:cNvPr id="209" name="Google Shape;209;p33"/>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pic>
        <p:nvPicPr>
          <p:cNvPr id="210" name="Google Shape;210;p33"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211" name="Google Shape;211;p33"/>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
        <p:nvSpPr>
          <p:cNvPr id="212" name="Google Shape;212;p33"/>
          <p:cNvSpPr txBox="1">
            <a:spLocks noGrp="1"/>
          </p:cNvSpPr>
          <p:nvPr>
            <p:ph type="ctrTitle"/>
          </p:nvPr>
        </p:nvSpPr>
        <p:spPr>
          <a:xfrm>
            <a:off x="325878" y="1413711"/>
            <a:ext cx="5583900" cy="1917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1"/>
              </a:buClr>
              <a:buSzPts val="4100"/>
              <a:buFont typeface="Helvetica Neue"/>
              <a:buNone/>
              <a:defRPr sz="4100" b="1" i="0" u="none" strike="noStrike" cap="none">
                <a:solidFill>
                  <a:schemeClr val="lt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tatement Slide Blue">
  <p:cSld name="Statement Slide Blue">
    <p:spTree>
      <p:nvGrpSpPr>
        <p:cNvPr id="1" name="Shape 213"/>
        <p:cNvGrpSpPr/>
        <p:nvPr/>
      </p:nvGrpSpPr>
      <p:grpSpPr>
        <a:xfrm>
          <a:off x="0" y="0"/>
          <a:ext cx="0" cy="0"/>
          <a:chOff x="0" y="0"/>
          <a:chExt cx="0" cy="0"/>
        </a:xfrm>
      </p:grpSpPr>
      <p:sp>
        <p:nvSpPr>
          <p:cNvPr id="214" name="Google Shape;214;p34"/>
          <p:cNvSpPr txBox="1">
            <a:spLocks noGrp="1"/>
          </p:cNvSpPr>
          <p:nvPr>
            <p:ph type="ctrTitle"/>
          </p:nvPr>
        </p:nvSpPr>
        <p:spPr>
          <a:xfrm>
            <a:off x="326722" y="1438685"/>
            <a:ext cx="5783400" cy="2078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3300"/>
              <a:buFont typeface="Helvetica Neue"/>
              <a:buNone/>
              <a:defRPr sz="3300" b="0" i="0" u="none" strike="noStrike" cap="none">
                <a:solidFill>
                  <a:schemeClr val="lt2"/>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215" name="Google Shape;215;p34"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tatement Slide Yellow">
  <p:cSld name="Statement Slide Yellow">
    <p:spTree>
      <p:nvGrpSpPr>
        <p:cNvPr id="1" name="Shape 216"/>
        <p:cNvGrpSpPr/>
        <p:nvPr/>
      </p:nvGrpSpPr>
      <p:grpSpPr>
        <a:xfrm>
          <a:off x="0" y="0"/>
          <a:ext cx="0" cy="0"/>
          <a:chOff x="0" y="0"/>
          <a:chExt cx="0" cy="0"/>
        </a:xfrm>
      </p:grpSpPr>
      <p:sp>
        <p:nvSpPr>
          <p:cNvPr id="217" name="Google Shape;217;p35"/>
          <p:cNvSpPr txBox="1">
            <a:spLocks noGrp="1"/>
          </p:cNvSpPr>
          <p:nvPr>
            <p:ph type="ctrTitle"/>
          </p:nvPr>
        </p:nvSpPr>
        <p:spPr>
          <a:xfrm>
            <a:off x="306670" y="1438685"/>
            <a:ext cx="5783400" cy="2078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3300"/>
              <a:buFont typeface="Helvetica Neue"/>
              <a:buNone/>
              <a:defRPr sz="3300" b="0" i="0" u="none" strike="noStrike" cap="none">
                <a:solidFill>
                  <a:schemeClr val="lt2"/>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218" name="Google Shape;218;p35"/>
          <p:cNvPicPr preferRelativeResize="0"/>
          <p:nvPr/>
        </p:nvPicPr>
        <p:blipFill rotWithShape="1">
          <a:blip r:embed="rId2">
            <a:alphaModFix/>
          </a:blip>
          <a:srcRect/>
          <a:stretch/>
        </p:blipFill>
        <p:spPr>
          <a:xfrm>
            <a:off x="-4572" y="4528721"/>
            <a:ext cx="4325112" cy="61950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tatement Slide Green">
  <p:cSld name="Statement Slide Green">
    <p:spTree>
      <p:nvGrpSpPr>
        <p:cNvPr id="1" name="Shape 219"/>
        <p:cNvGrpSpPr/>
        <p:nvPr/>
      </p:nvGrpSpPr>
      <p:grpSpPr>
        <a:xfrm>
          <a:off x="0" y="0"/>
          <a:ext cx="0" cy="0"/>
          <a:chOff x="0" y="0"/>
          <a:chExt cx="0" cy="0"/>
        </a:xfrm>
      </p:grpSpPr>
      <p:pic>
        <p:nvPicPr>
          <p:cNvPr id="220" name="Google Shape;220;p36"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
        <p:nvSpPr>
          <p:cNvPr id="221" name="Google Shape;221;p36"/>
          <p:cNvSpPr txBox="1">
            <a:spLocks noGrp="1"/>
          </p:cNvSpPr>
          <p:nvPr>
            <p:ph type="ctrTitle"/>
          </p:nvPr>
        </p:nvSpPr>
        <p:spPr>
          <a:xfrm>
            <a:off x="326722" y="1438685"/>
            <a:ext cx="5783400" cy="2078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3300"/>
              <a:buFont typeface="Helvetica Neue"/>
              <a:buNone/>
              <a:defRPr sz="3300" b="0" i="0" u="none" strike="noStrike" cap="none">
                <a:solidFill>
                  <a:schemeClr val="lt2"/>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Blue">
  <p:cSld name="One Column Blue">
    <p:spTree>
      <p:nvGrpSpPr>
        <p:cNvPr id="1" name="Shape 222"/>
        <p:cNvGrpSpPr/>
        <p:nvPr/>
      </p:nvGrpSpPr>
      <p:grpSpPr>
        <a:xfrm>
          <a:off x="0" y="0"/>
          <a:ext cx="0" cy="0"/>
          <a:chOff x="0" y="0"/>
          <a:chExt cx="0" cy="0"/>
        </a:xfrm>
      </p:grpSpPr>
      <p:pic>
        <p:nvPicPr>
          <p:cNvPr id="223" name="Google Shape;223;p37"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
        <p:nvSpPr>
          <p:cNvPr id="224" name="Google Shape;224;p37"/>
          <p:cNvSpPr txBox="1">
            <a:spLocks noGrp="1"/>
          </p:cNvSpPr>
          <p:nvPr>
            <p:ph type="body" idx="1"/>
          </p:nvPr>
        </p:nvSpPr>
        <p:spPr>
          <a:xfrm>
            <a:off x="342900" y="1150942"/>
            <a:ext cx="8174700" cy="2626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25" name="Google Shape;225;p37"/>
          <p:cNvSpPr txBox="1">
            <a:spLocks noGrp="1"/>
          </p:cNvSpPr>
          <p:nvPr>
            <p:ph type="title"/>
          </p:nvPr>
        </p:nvSpPr>
        <p:spPr>
          <a:xfrm>
            <a:off x="342700" y="439931"/>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26" name="Google Shape;226;p37"/>
          <p:cNvSpPr txBox="1">
            <a:spLocks noGrp="1"/>
          </p:cNvSpPr>
          <p:nvPr>
            <p:ph type="body" idx="2"/>
          </p:nvPr>
        </p:nvSpPr>
        <p:spPr>
          <a:xfrm>
            <a:off x="342900" y="3786950"/>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Yellow">
  <p:cSld name="One Column Yellow">
    <p:spTree>
      <p:nvGrpSpPr>
        <p:cNvPr id="1" name="Shape 227"/>
        <p:cNvGrpSpPr/>
        <p:nvPr/>
      </p:nvGrpSpPr>
      <p:grpSpPr>
        <a:xfrm>
          <a:off x="0" y="0"/>
          <a:ext cx="0" cy="0"/>
          <a:chOff x="0" y="0"/>
          <a:chExt cx="0" cy="0"/>
        </a:xfrm>
      </p:grpSpPr>
      <p:pic>
        <p:nvPicPr>
          <p:cNvPr id="228" name="Google Shape;228;p38"/>
          <p:cNvPicPr preferRelativeResize="0"/>
          <p:nvPr/>
        </p:nvPicPr>
        <p:blipFill rotWithShape="1">
          <a:blip r:embed="rId2">
            <a:alphaModFix/>
          </a:blip>
          <a:srcRect/>
          <a:stretch/>
        </p:blipFill>
        <p:spPr>
          <a:xfrm>
            <a:off x="-4572" y="4528721"/>
            <a:ext cx="4325112" cy="619506"/>
          </a:xfrm>
          <a:prstGeom prst="rect">
            <a:avLst/>
          </a:prstGeom>
          <a:noFill/>
          <a:ln>
            <a:noFill/>
          </a:ln>
        </p:spPr>
      </p:pic>
      <p:sp>
        <p:nvSpPr>
          <p:cNvPr id="229" name="Google Shape;229;p38"/>
          <p:cNvSpPr txBox="1">
            <a:spLocks noGrp="1"/>
          </p:cNvSpPr>
          <p:nvPr>
            <p:ph type="body" idx="1"/>
          </p:nvPr>
        </p:nvSpPr>
        <p:spPr>
          <a:xfrm>
            <a:off x="342900" y="1150942"/>
            <a:ext cx="8174700" cy="2626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30" name="Google Shape;230;p38"/>
          <p:cNvSpPr txBox="1">
            <a:spLocks noGrp="1"/>
          </p:cNvSpPr>
          <p:nvPr>
            <p:ph type="title"/>
          </p:nvPr>
        </p:nvSpPr>
        <p:spPr>
          <a:xfrm>
            <a:off x="342700" y="439931"/>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31" name="Google Shape;231;p38"/>
          <p:cNvSpPr txBox="1">
            <a:spLocks noGrp="1"/>
          </p:cNvSpPr>
          <p:nvPr>
            <p:ph type="body" idx="2"/>
          </p:nvPr>
        </p:nvSpPr>
        <p:spPr>
          <a:xfrm>
            <a:off x="342900" y="3786950"/>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Green">
  <p:cSld name="One Column Green">
    <p:spTree>
      <p:nvGrpSpPr>
        <p:cNvPr id="1" name="Shape 232"/>
        <p:cNvGrpSpPr/>
        <p:nvPr/>
      </p:nvGrpSpPr>
      <p:grpSpPr>
        <a:xfrm>
          <a:off x="0" y="0"/>
          <a:ext cx="0" cy="0"/>
          <a:chOff x="0" y="0"/>
          <a:chExt cx="0" cy="0"/>
        </a:xfrm>
      </p:grpSpPr>
      <p:sp>
        <p:nvSpPr>
          <p:cNvPr id="233" name="Google Shape;233;p39"/>
          <p:cNvSpPr txBox="1">
            <a:spLocks noGrp="1"/>
          </p:cNvSpPr>
          <p:nvPr>
            <p:ph type="body" idx="1"/>
          </p:nvPr>
        </p:nvSpPr>
        <p:spPr>
          <a:xfrm>
            <a:off x="342900" y="1150941"/>
            <a:ext cx="8174700" cy="2626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34" name="Google Shape;234;p39"/>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35" name="Google Shape;235;p39"/>
          <p:cNvSpPr txBox="1">
            <a:spLocks noGrp="1"/>
          </p:cNvSpPr>
          <p:nvPr>
            <p:ph type="body" idx="2"/>
          </p:nvPr>
        </p:nvSpPr>
        <p:spPr>
          <a:xfrm>
            <a:off x="342900" y="3776924"/>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236" name="Google Shape;236;p39"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237"/>
        <p:cNvGrpSpPr/>
        <p:nvPr/>
      </p:nvGrpSpPr>
      <p:grpSpPr>
        <a:xfrm>
          <a:off x="0" y="0"/>
          <a:ext cx="0" cy="0"/>
          <a:chOff x="0" y="0"/>
          <a:chExt cx="0" cy="0"/>
        </a:xfrm>
      </p:grpSpPr>
      <p:sp>
        <p:nvSpPr>
          <p:cNvPr id="238" name="Google Shape;238;p40"/>
          <p:cNvSpPr txBox="1">
            <a:spLocks noGrp="1"/>
          </p:cNvSpPr>
          <p:nvPr>
            <p:ph type="body" idx="1"/>
          </p:nvPr>
        </p:nvSpPr>
        <p:spPr>
          <a:xfrm>
            <a:off x="342900" y="1150940"/>
            <a:ext cx="3975600" cy="26268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39" name="Google Shape;239;p40"/>
          <p:cNvSpPr txBox="1">
            <a:spLocks noGrp="1"/>
          </p:cNvSpPr>
          <p:nvPr>
            <p:ph type="title"/>
          </p:nvPr>
        </p:nvSpPr>
        <p:spPr>
          <a:xfrm>
            <a:off x="342700" y="439929"/>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40" name="Google Shape;240;p40"/>
          <p:cNvSpPr txBox="1">
            <a:spLocks noGrp="1"/>
          </p:cNvSpPr>
          <p:nvPr>
            <p:ph type="body" idx="2"/>
          </p:nvPr>
        </p:nvSpPr>
        <p:spPr>
          <a:xfrm>
            <a:off x="4612738" y="1150940"/>
            <a:ext cx="3975600" cy="26268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41" name="Google Shape;241;p40"/>
          <p:cNvSpPr txBox="1">
            <a:spLocks noGrp="1"/>
          </p:cNvSpPr>
          <p:nvPr>
            <p:ph type="body" idx="3"/>
          </p:nvPr>
        </p:nvSpPr>
        <p:spPr>
          <a:xfrm>
            <a:off x="342900" y="3776923"/>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242" name="Google Shape;242;p40"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243"/>
        <p:cNvGrpSpPr/>
        <p:nvPr/>
      </p:nvGrpSpPr>
      <p:grpSpPr>
        <a:xfrm>
          <a:off x="0" y="0"/>
          <a:ext cx="0" cy="0"/>
          <a:chOff x="0" y="0"/>
          <a:chExt cx="0" cy="0"/>
        </a:xfrm>
      </p:grpSpPr>
      <p:sp>
        <p:nvSpPr>
          <p:cNvPr id="244" name="Google Shape;244;p41"/>
          <p:cNvSpPr txBox="1">
            <a:spLocks noGrp="1"/>
          </p:cNvSpPr>
          <p:nvPr>
            <p:ph type="body" idx="1"/>
          </p:nvPr>
        </p:nvSpPr>
        <p:spPr>
          <a:xfrm>
            <a:off x="397218" y="1212052"/>
            <a:ext cx="2705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45" name="Google Shape;245;p41"/>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46" name="Google Shape;246;p41"/>
          <p:cNvSpPr txBox="1">
            <a:spLocks noGrp="1"/>
          </p:cNvSpPr>
          <p:nvPr>
            <p:ph type="body" idx="2"/>
          </p:nvPr>
        </p:nvSpPr>
        <p:spPr>
          <a:xfrm>
            <a:off x="3223315" y="1212052"/>
            <a:ext cx="2705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47" name="Google Shape;247;p41"/>
          <p:cNvSpPr txBox="1">
            <a:spLocks noGrp="1"/>
          </p:cNvSpPr>
          <p:nvPr>
            <p:ph type="body" idx="3"/>
          </p:nvPr>
        </p:nvSpPr>
        <p:spPr>
          <a:xfrm>
            <a:off x="6049412" y="1212052"/>
            <a:ext cx="2705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48" name="Google Shape;248;p41"/>
          <p:cNvSpPr txBox="1">
            <a:spLocks noGrp="1"/>
          </p:cNvSpPr>
          <p:nvPr>
            <p:ph type="body" idx="4"/>
          </p:nvPr>
        </p:nvSpPr>
        <p:spPr>
          <a:xfrm>
            <a:off x="342900" y="3776924"/>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249" name="Google Shape;249;p41"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er with two columns">
  <p:cSld name="CUSTOM_3_2">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subTitle" idx="1"/>
          </p:nvPr>
        </p:nvSpPr>
        <p:spPr>
          <a:xfrm>
            <a:off x="331000" y="1238250"/>
            <a:ext cx="4124400" cy="31053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400"/>
              <a:buNone/>
              <a:defRPr sz="1400" i="0" u="none" strike="noStrike" cap="none">
                <a:solidFill>
                  <a:schemeClr val="lt2"/>
                </a:solidFill>
              </a:defRPr>
            </a:lvl1pPr>
            <a:lvl2pPr marL="342900" marR="0" lvl="1" indent="0" algn="ctr" rtl="0">
              <a:lnSpc>
                <a:spcPct val="10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
        <p:nvSpPr>
          <p:cNvPr id="30" name="Google Shape;30;p5"/>
          <p:cNvSpPr txBox="1">
            <a:spLocks noGrp="1"/>
          </p:cNvSpPr>
          <p:nvPr>
            <p:ph type="subTitle" idx="2"/>
          </p:nvPr>
        </p:nvSpPr>
        <p:spPr>
          <a:xfrm>
            <a:off x="4686300" y="1238250"/>
            <a:ext cx="4124400" cy="31053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400"/>
              <a:buNone/>
              <a:defRPr sz="1400" i="0" u="none" strike="noStrike" cap="none">
                <a:solidFill>
                  <a:schemeClr val="lt2"/>
                </a:solidFill>
              </a:defRPr>
            </a:lvl1pPr>
            <a:lvl2pPr marL="342900" marR="0" lvl="1" indent="0" algn="ctr" rtl="0">
              <a:lnSpc>
                <a:spcPct val="10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
        <p:nvSpPr>
          <p:cNvPr id="31" name="Google Shape;31;p5"/>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2"/>
                </a:solidFill>
                <a:latin typeface="Helvetica Neue"/>
                <a:ea typeface="Helvetica Neue"/>
                <a:cs typeface="Helvetica Neue"/>
                <a:sym typeface="Helvetica Neue"/>
              </a:rPr>
              <a:t>‹#›</a:t>
            </a:fld>
            <a:endParaRPr sz="1100" i="0" u="none" strike="noStrike" cap="none">
              <a:solidFill>
                <a:schemeClr val="lt2"/>
              </a:solidFill>
              <a:latin typeface="Avenir"/>
              <a:ea typeface="Avenir"/>
              <a:cs typeface="Avenir"/>
              <a:sym typeface="Avenir"/>
            </a:endParaRPr>
          </a:p>
        </p:txBody>
      </p:sp>
      <p:sp>
        <p:nvSpPr>
          <p:cNvPr id="32" name="Google Shape;32;p5"/>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2"/>
                </a:solidFill>
                <a:latin typeface="Avenir"/>
                <a:ea typeface="Avenir"/>
                <a:cs typeface="Avenir"/>
                <a:sym typeface="Avenir"/>
              </a:rPr>
              <a:t>Copyright © 201</a:t>
            </a:r>
            <a:r>
              <a:rPr lang="en" sz="500">
                <a:solidFill>
                  <a:schemeClr val="lt2"/>
                </a:solidFill>
                <a:latin typeface="Avenir"/>
                <a:ea typeface="Avenir"/>
                <a:cs typeface="Avenir"/>
                <a:sym typeface="Avenir"/>
              </a:rPr>
              <a:t>8</a:t>
            </a:r>
            <a:r>
              <a:rPr lang="en" sz="500" i="0" u="none" strike="noStrike" cap="none">
                <a:solidFill>
                  <a:schemeClr val="lt2"/>
                </a:solidFill>
                <a:latin typeface="Avenir"/>
                <a:ea typeface="Avenir"/>
                <a:cs typeface="Avenir"/>
                <a:sym typeface="Avenir"/>
              </a:rPr>
              <a:t> 23andMe, Inc.</a:t>
            </a:r>
            <a:endParaRPr sz="500" i="0" u="none" strike="noStrike" cap="none">
              <a:solidFill>
                <a:schemeClr val="lt2"/>
              </a:solidFill>
              <a:latin typeface="Avenir"/>
              <a:ea typeface="Avenir"/>
              <a:cs typeface="Avenir"/>
              <a:sym typeface="Avenir"/>
            </a:endParaRPr>
          </a:p>
        </p:txBody>
      </p:sp>
      <p:pic>
        <p:nvPicPr>
          <p:cNvPr id="33" name="Google Shape;33;p5"/>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34" name="Google Shape;34;p5"/>
          <p:cNvSpPr txBox="1">
            <a:spLocks noGrp="1"/>
          </p:cNvSpPr>
          <p:nvPr>
            <p:ph type="subTitle" idx="3"/>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800"/>
              <a:buNone/>
              <a:defRPr sz="8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our Column">
  <p:cSld name="Four Column">
    <p:spTree>
      <p:nvGrpSpPr>
        <p:cNvPr id="1" name="Shape 250"/>
        <p:cNvGrpSpPr/>
        <p:nvPr/>
      </p:nvGrpSpPr>
      <p:grpSpPr>
        <a:xfrm>
          <a:off x="0" y="0"/>
          <a:ext cx="0" cy="0"/>
          <a:chOff x="0" y="0"/>
          <a:chExt cx="0" cy="0"/>
        </a:xfrm>
      </p:grpSpPr>
      <p:sp>
        <p:nvSpPr>
          <p:cNvPr id="251" name="Google Shape;251;p42"/>
          <p:cNvSpPr txBox="1">
            <a:spLocks noGrp="1"/>
          </p:cNvSpPr>
          <p:nvPr>
            <p:ph type="body" idx="1"/>
          </p:nvPr>
        </p:nvSpPr>
        <p:spPr>
          <a:xfrm>
            <a:off x="397219" y="1212053"/>
            <a:ext cx="1973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52" name="Google Shape;252;p42"/>
          <p:cNvSpPr txBox="1">
            <a:spLocks noGrp="1"/>
          </p:cNvSpPr>
          <p:nvPr>
            <p:ph type="title"/>
          </p:nvPr>
        </p:nvSpPr>
        <p:spPr>
          <a:xfrm>
            <a:off x="342700" y="439931"/>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53" name="Google Shape;253;p42"/>
          <p:cNvSpPr txBox="1">
            <a:spLocks noGrp="1"/>
          </p:cNvSpPr>
          <p:nvPr>
            <p:ph type="body" idx="2"/>
          </p:nvPr>
        </p:nvSpPr>
        <p:spPr>
          <a:xfrm>
            <a:off x="2522143" y="1212053"/>
            <a:ext cx="1973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54" name="Google Shape;254;p42"/>
          <p:cNvSpPr txBox="1">
            <a:spLocks noGrp="1"/>
          </p:cNvSpPr>
          <p:nvPr>
            <p:ph type="body" idx="3"/>
          </p:nvPr>
        </p:nvSpPr>
        <p:spPr>
          <a:xfrm>
            <a:off x="4647067" y="1212053"/>
            <a:ext cx="1973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55" name="Google Shape;255;p42"/>
          <p:cNvSpPr txBox="1">
            <a:spLocks noGrp="1"/>
          </p:cNvSpPr>
          <p:nvPr>
            <p:ph type="body" idx="4"/>
          </p:nvPr>
        </p:nvSpPr>
        <p:spPr>
          <a:xfrm>
            <a:off x="6771990" y="1212053"/>
            <a:ext cx="1973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56" name="Google Shape;256;p42"/>
          <p:cNvSpPr txBox="1">
            <a:spLocks noGrp="1"/>
          </p:cNvSpPr>
          <p:nvPr>
            <p:ph type="body" idx="5"/>
          </p:nvPr>
        </p:nvSpPr>
        <p:spPr>
          <a:xfrm>
            <a:off x="342900" y="3776924"/>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257" name="Google Shape;257;p42"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and 2 Column">
  <p:cSld name="Text and 2 Column">
    <p:spTree>
      <p:nvGrpSpPr>
        <p:cNvPr id="1" name="Shape 258"/>
        <p:cNvGrpSpPr/>
        <p:nvPr/>
      </p:nvGrpSpPr>
      <p:grpSpPr>
        <a:xfrm>
          <a:off x="0" y="0"/>
          <a:ext cx="0" cy="0"/>
          <a:chOff x="0" y="0"/>
          <a:chExt cx="0" cy="0"/>
        </a:xfrm>
      </p:grpSpPr>
      <p:sp>
        <p:nvSpPr>
          <p:cNvPr id="259" name="Google Shape;259;p43"/>
          <p:cNvSpPr txBox="1">
            <a:spLocks noGrp="1"/>
          </p:cNvSpPr>
          <p:nvPr>
            <p:ph type="body" idx="1"/>
          </p:nvPr>
        </p:nvSpPr>
        <p:spPr>
          <a:xfrm>
            <a:off x="342900" y="1827279"/>
            <a:ext cx="2964000" cy="1950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60" name="Google Shape;260;p43"/>
          <p:cNvSpPr txBox="1">
            <a:spLocks noGrp="1"/>
          </p:cNvSpPr>
          <p:nvPr>
            <p:ph type="title"/>
          </p:nvPr>
        </p:nvSpPr>
        <p:spPr>
          <a:xfrm>
            <a:off x="342700" y="439929"/>
            <a:ext cx="2964000" cy="1350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61" name="Google Shape;261;p43"/>
          <p:cNvSpPr txBox="1">
            <a:spLocks noGrp="1"/>
          </p:cNvSpPr>
          <p:nvPr>
            <p:ph type="body" idx="2"/>
          </p:nvPr>
        </p:nvSpPr>
        <p:spPr>
          <a:xfrm>
            <a:off x="3486550" y="442031"/>
            <a:ext cx="2542800" cy="31857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62" name="Google Shape;262;p43"/>
          <p:cNvSpPr txBox="1">
            <a:spLocks noGrp="1"/>
          </p:cNvSpPr>
          <p:nvPr>
            <p:ph type="body" idx="3"/>
          </p:nvPr>
        </p:nvSpPr>
        <p:spPr>
          <a:xfrm>
            <a:off x="6186887" y="442031"/>
            <a:ext cx="2542800" cy="31857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63" name="Google Shape;263;p43"/>
          <p:cNvSpPr txBox="1">
            <a:spLocks noGrp="1"/>
          </p:cNvSpPr>
          <p:nvPr>
            <p:ph type="body" idx="4"/>
          </p:nvPr>
        </p:nvSpPr>
        <p:spPr>
          <a:xfrm>
            <a:off x="342900" y="3786950"/>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264" name="Google Shape;264;p43"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sic Template with Graphic">
  <p:cSld name="Basic Template with Graphic">
    <p:spTree>
      <p:nvGrpSpPr>
        <p:cNvPr id="1" name="Shape 265"/>
        <p:cNvGrpSpPr/>
        <p:nvPr/>
      </p:nvGrpSpPr>
      <p:grpSpPr>
        <a:xfrm>
          <a:off x="0" y="0"/>
          <a:ext cx="0" cy="0"/>
          <a:chOff x="0" y="0"/>
          <a:chExt cx="0" cy="0"/>
        </a:xfrm>
      </p:grpSpPr>
      <p:sp>
        <p:nvSpPr>
          <p:cNvPr id="266" name="Google Shape;266;p44"/>
          <p:cNvSpPr txBox="1">
            <a:spLocks noGrp="1"/>
          </p:cNvSpPr>
          <p:nvPr>
            <p:ph type="title"/>
          </p:nvPr>
        </p:nvSpPr>
        <p:spPr>
          <a:xfrm>
            <a:off x="342701" y="439929"/>
            <a:ext cx="4834800" cy="9852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67" name="Google Shape;267;p44"/>
          <p:cNvSpPr txBox="1">
            <a:spLocks noGrp="1"/>
          </p:cNvSpPr>
          <p:nvPr>
            <p:ph type="body" idx="1"/>
          </p:nvPr>
        </p:nvSpPr>
        <p:spPr>
          <a:xfrm>
            <a:off x="342900" y="1515271"/>
            <a:ext cx="4834800" cy="19896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68" name="Google Shape;268;p44"/>
          <p:cNvSpPr txBox="1">
            <a:spLocks noGrp="1"/>
          </p:cNvSpPr>
          <p:nvPr>
            <p:ph type="body" idx="2"/>
          </p:nvPr>
        </p:nvSpPr>
        <p:spPr>
          <a:xfrm>
            <a:off x="342900" y="3776923"/>
            <a:ext cx="48348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269" name="Google Shape;269;p44"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sic Template with Graphic 2">
  <p:cSld name="Basic Template with Graphic 2">
    <p:spTree>
      <p:nvGrpSpPr>
        <p:cNvPr id="1"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a:stretch/>
        </p:blipFill>
        <p:spPr>
          <a:xfrm>
            <a:off x="-4572" y="4528721"/>
            <a:ext cx="4325112" cy="619506"/>
          </a:xfrm>
          <a:prstGeom prst="rect">
            <a:avLst/>
          </a:prstGeom>
          <a:noFill/>
          <a:ln>
            <a:noFill/>
          </a:ln>
        </p:spPr>
      </p:pic>
      <p:sp>
        <p:nvSpPr>
          <p:cNvPr id="272" name="Google Shape;272;p45"/>
          <p:cNvSpPr txBox="1">
            <a:spLocks noGrp="1"/>
          </p:cNvSpPr>
          <p:nvPr>
            <p:ph type="title"/>
          </p:nvPr>
        </p:nvSpPr>
        <p:spPr>
          <a:xfrm>
            <a:off x="342701" y="439929"/>
            <a:ext cx="4834800" cy="9852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73" name="Google Shape;273;p45"/>
          <p:cNvSpPr txBox="1">
            <a:spLocks noGrp="1"/>
          </p:cNvSpPr>
          <p:nvPr>
            <p:ph type="body" idx="1"/>
          </p:nvPr>
        </p:nvSpPr>
        <p:spPr>
          <a:xfrm>
            <a:off x="342900" y="1515271"/>
            <a:ext cx="4834800" cy="19896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74" name="Google Shape;274;p45"/>
          <p:cNvSpPr txBox="1">
            <a:spLocks noGrp="1"/>
          </p:cNvSpPr>
          <p:nvPr>
            <p:ph type="body" idx="2"/>
          </p:nvPr>
        </p:nvSpPr>
        <p:spPr>
          <a:xfrm>
            <a:off x="342900" y="3776923"/>
            <a:ext cx="48348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sic Template Graph Style 1">
  <p:cSld name="Basic Template Graph Style 1">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342701" y="439930"/>
            <a:ext cx="3183000" cy="978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77" name="Google Shape;277;p46"/>
          <p:cNvSpPr txBox="1">
            <a:spLocks noGrp="1"/>
          </p:cNvSpPr>
          <p:nvPr>
            <p:ph type="body" idx="1"/>
          </p:nvPr>
        </p:nvSpPr>
        <p:spPr>
          <a:xfrm>
            <a:off x="342898" y="1143990"/>
            <a:ext cx="3183000" cy="2270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78" name="Google Shape;278;p46"/>
          <p:cNvSpPr txBox="1">
            <a:spLocks noGrp="1"/>
          </p:cNvSpPr>
          <p:nvPr>
            <p:ph type="body" idx="2"/>
          </p:nvPr>
        </p:nvSpPr>
        <p:spPr>
          <a:xfrm>
            <a:off x="3729038" y="447425"/>
            <a:ext cx="5022000" cy="29766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79" name="Google Shape;279;p46"/>
          <p:cNvSpPr txBox="1">
            <a:spLocks noGrp="1"/>
          </p:cNvSpPr>
          <p:nvPr>
            <p:ph type="body" idx="3"/>
          </p:nvPr>
        </p:nvSpPr>
        <p:spPr>
          <a:xfrm>
            <a:off x="342900" y="3776924"/>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280" name="Google Shape;280;p46"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sic Template Graph Style 2">
  <p:cSld name="Basic Template Graph Style 2">
    <p:spTree>
      <p:nvGrpSpPr>
        <p:cNvPr id="1" name="Shape 281"/>
        <p:cNvGrpSpPr/>
        <p:nvPr/>
      </p:nvGrpSpPr>
      <p:grpSpPr>
        <a:xfrm>
          <a:off x="0" y="0"/>
          <a:ext cx="0" cy="0"/>
          <a:chOff x="0" y="0"/>
          <a:chExt cx="0" cy="0"/>
        </a:xfrm>
      </p:grpSpPr>
      <p:sp>
        <p:nvSpPr>
          <p:cNvPr id="282" name="Google Shape;282;p47"/>
          <p:cNvSpPr txBox="1">
            <a:spLocks noGrp="1"/>
          </p:cNvSpPr>
          <p:nvPr>
            <p:ph type="title"/>
          </p:nvPr>
        </p:nvSpPr>
        <p:spPr>
          <a:xfrm>
            <a:off x="342701" y="439930"/>
            <a:ext cx="3183000" cy="978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83" name="Google Shape;283;p47"/>
          <p:cNvSpPr txBox="1">
            <a:spLocks noGrp="1"/>
          </p:cNvSpPr>
          <p:nvPr>
            <p:ph type="body" idx="1"/>
          </p:nvPr>
        </p:nvSpPr>
        <p:spPr>
          <a:xfrm>
            <a:off x="342898" y="1143990"/>
            <a:ext cx="3183000" cy="2270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84" name="Google Shape;284;p47"/>
          <p:cNvSpPr txBox="1">
            <a:spLocks noGrp="1"/>
          </p:cNvSpPr>
          <p:nvPr>
            <p:ph type="body" idx="2"/>
          </p:nvPr>
        </p:nvSpPr>
        <p:spPr>
          <a:xfrm>
            <a:off x="3729038" y="447425"/>
            <a:ext cx="5022000" cy="29766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85" name="Google Shape;285;p47"/>
          <p:cNvSpPr txBox="1">
            <a:spLocks noGrp="1"/>
          </p:cNvSpPr>
          <p:nvPr>
            <p:ph type="body" idx="3"/>
          </p:nvPr>
        </p:nvSpPr>
        <p:spPr>
          <a:xfrm>
            <a:off x="342900" y="3776924"/>
            <a:ext cx="81747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286" name="Google Shape;286;p47"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sic Template Sidebar Pink">
  <p:cSld name="Basic Template Sidebar Pink">
    <p:spTree>
      <p:nvGrpSpPr>
        <p:cNvPr id="1" name="Shape 287"/>
        <p:cNvGrpSpPr/>
        <p:nvPr/>
      </p:nvGrpSpPr>
      <p:grpSpPr>
        <a:xfrm>
          <a:off x="0" y="0"/>
          <a:ext cx="0" cy="0"/>
          <a:chOff x="0" y="0"/>
          <a:chExt cx="0" cy="0"/>
        </a:xfrm>
      </p:grpSpPr>
      <p:sp>
        <p:nvSpPr>
          <p:cNvPr id="288" name="Google Shape;288;p48"/>
          <p:cNvSpPr/>
          <p:nvPr/>
        </p:nvSpPr>
        <p:spPr>
          <a:xfrm>
            <a:off x="5477608" y="0"/>
            <a:ext cx="3666300" cy="51435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rgbClr val="D50F67"/>
              </a:solidFill>
              <a:latin typeface="Helvetica Neue"/>
              <a:ea typeface="Helvetica Neue"/>
              <a:cs typeface="Helvetica Neue"/>
              <a:sym typeface="Helvetica Neue"/>
            </a:endParaRPr>
          </a:p>
        </p:txBody>
      </p:sp>
      <p:sp>
        <p:nvSpPr>
          <p:cNvPr id="289" name="Google Shape;289;p48"/>
          <p:cNvSpPr txBox="1">
            <a:spLocks noGrp="1"/>
          </p:cNvSpPr>
          <p:nvPr>
            <p:ph type="title"/>
          </p:nvPr>
        </p:nvSpPr>
        <p:spPr>
          <a:xfrm>
            <a:off x="342701" y="439929"/>
            <a:ext cx="5029500" cy="582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90" name="Google Shape;290;p48"/>
          <p:cNvSpPr txBox="1">
            <a:spLocks noGrp="1"/>
          </p:cNvSpPr>
          <p:nvPr>
            <p:ph type="body" idx="1"/>
          </p:nvPr>
        </p:nvSpPr>
        <p:spPr>
          <a:xfrm>
            <a:off x="342900" y="1511426"/>
            <a:ext cx="5027100" cy="2396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91" name="Google Shape;291;p48"/>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292" name="Google Shape;292;p48"/>
          <p:cNvSpPr txBox="1">
            <a:spLocks noGrp="1"/>
          </p:cNvSpPr>
          <p:nvPr>
            <p:ph type="body" idx="2"/>
          </p:nvPr>
        </p:nvSpPr>
        <p:spPr>
          <a:xfrm>
            <a:off x="5705933" y="451221"/>
            <a:ext cx="3076500" cy="42411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100000"/>
              </a:lnSpc>
              <a:spcBef>
                <a:spcPts val="800"/>
              </a:spcBef>
              <a:spcAft>
                <a:spcPts val="0"/>
              </a:spcAft>
              <a:buClr>
                <a:schemeClr val="lt1"/>
              </a:buClr>
              <a:buSzPts val="2100"/>
              <a:buFont typeface="Arial"/>
              <a:buChar char="•"/>
              <a:defRPr sz="21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293" name="Google Shape;293;p48"/>
          <p:cNvSpPr txBox="1">
            <a:spLocks noGrp="1"/>
          </p:cNvSpPr>
          <p:nvPr>
            <p:ph type="body" idx="3"/>
          </p:nvPr>
        </p:nvSpPr>
        <p:spPr>
          <a:xfrm>
            <a:off x="342900" y="3921036"/>
            <a:ext cx="5027100" cy="3111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294" name="Google Shape;294;p48"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295" name="Google Shape;295;p48"/>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296" name="Google Shape;296;p48"/>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sic Template Sidebar Blue">
  <p:cSld name="Basic Template Sidebar Blue">
    <p:spTree>
      <p:nvGrpSpPr>
        <p:cNvPr id="1" name="Shape 297"/>
        <p:cNvGrpSpPr/>
        <p:nvPr/>
      </p:nvGrpSpPr>
      <p:grpSpPr>
        <a:xfrm>
          <a:off x="0" y="0"/>
          <a:ext cx="0" cy="0"/>
          <a:chOff x="0" y="0"/>
          <a:chExt cx="0" cy="0"/>
        </a:xfrm>
      </p:grpSpPr>
      <p:sp>
        <p:nvSpPr>
          <p:cNvPr id="298" name="Google Shape;298;p49"/>
          <p:cNvSpPr/>
          <p:nvPr/>
        </p:nvSpPr>
        <p:spPr>
          <a:xfrm>
            <a:off x="5477608" y="0"/>
            <a:ext cx="3666300" cy="5143500"/>
          </a:xfrm>
          <a:prstGeom prst="rect">
            <a:avLst/>
          </a:prstGeom>
          <a:solidFill>
            <a:srgbClr val="53C8E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299" name="Google Shape;299;p49"/>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00" name="Google Shape;300;p49"/>
          <p:cNvSpPr txBox="1">
            <a:spLocks noGrp="1"/>
          </p:cNvSpPr>
          <p:nvPr>
            <p:ph type="body" idx="1"/>
          </p:nvPr>
        </p:nvSpPr>
        <p:spPr>
          <a:xfrm>
            <a:off x="5705933" y="451221"/>
            <a:ext cx="3076500" cy="42411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100000"/>
              </a:lnSpc>
              <a:spcBef>
                <a:spcPts val="800"/>
              </a:spcBef>
              <a:spcAft>
                <a:spcPts val="0"/>
              </a:spcAft>
              <a:buClr>
                <a:schemeClr val="lt1"/>
              </a:buClr>
              <a:buSzPts val="2100"/>
              <a:buFont typeface="Arial"/>
              <a:buChar char="•"/>
              <a:defRPr sz="21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301" name="Google Shape;301;p49"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302" name="Google Shape;302;p49"/>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03" name="Google Shape;303;p49"/>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
        <p:nvSpPr>
          <p:cNvPr id="304" name="Google Shape;304;p49"/>
          <p:cNvSpPr txBox="1">
            <a:spLocks noGrp="1"/>
          </p:cNvSpPr>
          <p:nvPr>
            <p:ph type="title"/>
          </p:nvPr>
        </p:nvSpPr>
        <p:spPr>
          <a:xfrm>
            <a:off x="342701" y="439929"/>
            <a:ext cx="5029500" cy="582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05" name="Google Shape;305;p49"/>
          <p:cNvSpPr txBox="1">
            <a:spLocks noGrp="1"/>
          </p:cNvSpPr>
          <p:nvPr>
            <p:ph type="body" idx="2"/>
          </p:nvPr>
        </p:nvSpPr>
        <p:spPr>
          <a:xfrm>
            <a:off x="342900" y="1511426"/>
            <a:ext cx="5027100" cy="2396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306" name="Google Shape;306;p49"/>
          <p:cNvSpPr txBox="1">
            <a:spLocks noGrp="1"/>
          </p:cNvSpPr>
          <p:nvPr>
            <p:ph type="body" idx="3"/>
          </p:nvPr>
        </p:nvSpPr>
        <p:spPr>
          <a:xfrm>
            <a:off x="342900" y="3921037"/>
            <a:ext cx="5027100" cy="3111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sic Template Sidebar Yellow">
  <p:cSld name="Basic Template Sidebar Yellow">
    <p:spTree>
      <p:nvGrpSpPr>
        <p:cNvPr id="1" name="Shape 307"/>
        <p:cNvGrpSpPr/>
        <p:nvPr/>
      </p:nvGrpSpPr>
      <p:grpSpPr>
        <a:xfrm>
          <a:off x="0" y="0"/>
          <a:ext cx="0" cy="0"/>
          <a:chOff x="0" y="0"/>
          <a:chExt cx="0" cy="0"/>
        </a:xfrm>
      </p:grpSpPr>
      <p:sp>
        <p:nvSpPr>
          <p:cNvPr id="308" name="Google Shape;308;p50"/>
          <p:cNvSpPr/>
          <p:nvPr/>
        </p:nvSpPr>
        <p:spPr>
          <a:xfrm>
            <a:off x="5477608" y="0"/>
            <a:ext cx="3666300" cy="5143500"/>
          </a:xfrm>
          <a:prstGeom prst="rect">
            <a:avLst/>
          </a:prstGeom>
          <a:solidFill>
            <a:srgbClr val="FF6A1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rgbClr val="FF6A13"/>
              </a:solidFill>
              <a:latin typeface="Helvetica Neue"/>
              <a:ea typeface="Helvetica Neue"/>
              <a:cs typeface="Helvetica Neue"/>
              <a:sym typeface="Helvetica Neue"/>
            </a:endParaRPr>
          </a:p>
        </p:txBody>
      </p:sp>
      <p:sp>
        <p:nvSpPr>
          <p:cNvPr id="309" name="Google Shape;309;p50"/>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10" name="Google Shape;310;p50"/>
          <p:cNvSpPr txBox="1">
            <a:spLocks noGrp="1"/>
          </p:cNvSpPr>
          <p:nvPr>
            <p:ph type="body" idx="1"/>
          </p:nvPr>
        </p:nvSpPr>
        <p:spPr>
          <a:xfrm>
            <a:off x="5705933" y="451221"/>
            <a:ext cx="3076500" cy="42411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100000"/>
              </a:lnSpc>
              <a:spcBef>
                <a:spcPts val="800"/>
              </a:spcBef>
              <a:spcAft>
                <a:spcPts val="0"/>
              </a:spcAft>
              <a:buClr>
                <a:schemeClr val="lt1"/>
              </a:buClr>
              <a:buSzPts val="2100"/>
              <a:buFont typeface="Arial"/>
              <a:buChar char="•"/>
              <a:defRPr sz="21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311" name="Google Shape;311;p50"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312" name="Google Shape;312;p50"/>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13" name="Google Shape;313;p50"/>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
        <p:nvSpPr>
          <p:cNvPr id="314" name="Google Shape;314;p50"/>
          <p:cNvSpPr txBox="1">
            <a:spLocks noGrp="1"/>
          </p:cNvSpPr>
          <p:nvPr>
            <p:ph type="title"/>
          </p:nvPr>
        </p:nvSpPr>
        <p:spPr>
          <a:xfrm>
            <a:off x="342701" y="439929"/>
            <a:ext cx="5029500" cy="582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15" name="Google Shape;315;p50"/>
          <p:cNvSpPr txBox="1">
            <a:spLocks noGrp="1"/>
          </p:cNvSpPr>
          <p:nvPr>
            <p:ph type="body" idx="2"/>
          </p:nvPr>
        </p:nvSpPr>
        <p:spPr>
          <a:xfrm>
            <a:off x="342900" y="1511426"/>
            <a:ext cx="5027100" cy="2396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316" name="Google Shape;316;p50"/>
          <p:cNvSpPr txBox="1">
            <a:spLocks noGrp="1"/>
          </p:cNvSpPr>
          <p:nvPr>
            <p:ph type="body" idx="3"/>
          </p:nvPr>
        </p:nvSpPr>
        <p:spPr>
          <a:xfrm>
            <a:off x="342900" y="3921037"/>
            <a:ext cx="5027100" cy="3111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sic Template Sidebar Green">
  <p:cSld name="Basic Template Sidebar Green">
    <p:spTree>
      <p:nvGrpSpPr>
        <p:cNvPr id="1" name="Shape 317"/>
        <p:cNvGrpSpPr/>
        <p:nvPr/>
      </p:nvGrpSpPr>
      <p:grpSpPr>
        <a:xfrm>
          <a:off x="0" y="0"/>
          <a:ext cx="0" cy="0"/>
          <a:chOff x="0" y="0"/>
          <a:chExt cx="0" cy="0"/>
        </a:xfrm>
      </p:grpSpPr>
      <p:sp>
        <p:nvSpPr>
          <p:cNvPr id="318" name="Google Shape;318;p51"/>
          <p:cNvSpPr/>
          <p:nvPr/>
        </p:nvSpPr>
        <p:spPr>
          <a:xfrm>
            <a:off x="5477608" y="0"/>
            <a:ext cx="3666300" cy="5143500"/>
          </a:xfrm>
          <a:prstGeom prst="rect">
            <a:avLst/>
          </a:prstGeom>
          <a:solidFill>
            <a:srgbClr val="78BE2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319" name="Google Shape;319;p51"/>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20" name="Google Shape;320;p51"/>
          <p:cNvSpPr txBox="1">
            <a:spLocks noGrp="1"/>
          </p:cNvSpPr>
          <p:nvPr>
            <p:ph type="body" idx="1"/>
          </p:nvPr>
        </p:nvSpPr>
        <p:spPr>
          <a:xfrm>
            <a:off x="5705933" y="451221"/>
            <a:ext cx="3076500" cy="42411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100000"/>
              </a:lnSpc>
              <a:spcBef>
                <a:spcPts val="800"/>
              </a:spcBef>
              <a:spcAft>
                <a:spcPts val="0"/>
              </a:spcAft>
              <a:buClr>
                <a:schemeClr val="lt1"/>
              </a:buClr>
              <a:buSzPts val="2100"/>
              <a:buFont typeface="Arial"/>
              <a:buChar char="•"/>
              <a:defRPr sz="21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321" name="Google Shape;321;p51"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322" name="Google Shape;322;p51"/>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23" name="Google Shape;323;p51"/>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
        <p:nvSpPr>
          <p:cNvPr id="324" name="Google Shape;324;p51"/>
          <p:cNvSpPr txBox="1">
            <a:spLocks noGrp="1"/>
          </p:cNvSpPr>
          <p:nvPr>
            <p:ph type="title"/>
          </p:nvPr>
        </p:nvSpPr>
        <p:spPr>
          <a:xfrm>
            <a:off x="342701" y="439929"/>
            <a:ext cx="5029500" cy="582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25" name="Google Shape;325;p51"/>
          <p:cNvSpPr txBox="1">
            <a:spLocks noGrp="1"/>
          </p:cNvSpPr>
          <p:nvPr>
            <p:ph type="body" idx="2"/>
          </p:nvPr>
        </p:nvSpPr>
        <p:spPr>
          <a:xfrm>
            <a:off x="342900" y="1511426"/>
            <a:ext cx="5027100" cy="2396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326" name="Google Shape;326;p51"/>
          <p:cNvSpPr txBox="1">
            <a:spLocks noGrp="1"/>
          </p:cNvSpPr>
          <p:nvPr>
            <p:ph type="body" idx="3"/>
          </p:nvPr>
        </p:nvSpPr>
        <p:spPr>
          <a:xfrm>
            <a:off x="342900" y="3921037"/>
            <a:ext cx="5027100" cy="3111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with three columns">
  <p:cSld name="CUSTOM_3_2_1">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subTitle" idx="1"/>
          </p:nvPr>
        </p:nvSpPr>
        <p:spPr>
          <a:xfrm>
            <a:off x="331000" y="1238250"/>
            <a:ext cx="2670600" cy="7905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accent6"/>
              </a:buClr>
              <a:buSzPts val="1800"/>
              <a:buNone/>
              <a:defRPr sz="1800" b="1" i="0" u="none" strike="noStrike" cap="none">
                <a:solidFill>
                  <a:schemeClr val="accent6"/>
                </a:solidFill>
              </a:defRPr>
            </a:lvl1pPr>
            <a:lvl2pPr marL="342900" marR="0" lvl="1" indent="0" algn="ctr" rtl="0">
              <a:lnSpc>
                <a:spcPct val="90000"/>
              </a:lnSpc>
              <a:spcBef>
                <a:spcPts val="400"/>
              </a:spcBef>
              <a:spcAft>
                <a:spcPts val="0"/>
              </a:spcAft>
              <a:buClr>
                <a:schemeClr val="accent6"/>
              </a:buClr>
              <a:buSzPts val="1800"/>
              <a:buFont typeface="Arial"/>
              <a:buNone/>
              <a:defRPr sz="1500" b="0" i="0" u="none" strike="noStrike" cap="none">
                <a:solidFill>
                  <a:schemeClr val="accent6"/>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accent6"/>
              </a:buClr>
              <a:buSzPts val="1500"/>
              <a:buFont typeface="Arial"/>
              <a:buNone/>
              <a:defRPr sz="1400" b="0" i="0" u="none" strike="noStrike" cap="none">
                <a:solidFill>
                  <a:schemeClr val="accent6"/>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9pPr>
          </a:lstStyle>
          <a:p>
            <a:endParaRPr/>
          </a:p>
        </p:txBody>
      </p:sp>
      <p:sp>
        <p:nvSpPr>
          <p:cNvPr id="38" name="Google Shape;38;p6"/>
          <p:cNvSpPr txBox="1">
            <a:spLocks noGrp="1"/>
          </p:cNvSpPr>
          <p:nvPr>
            <p:ph type="subTitle" idx="2"/>
          </p:nvPr>
        </p:nvSpPr>
        <p:spPr>
          <a:xfrm>
            <a:off x="331000" y="2028750"/>
            <a:ext cx="2670600" cy="24480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000"/>
              <a:buNone/>
              <a:defRPr sz="1000" i="0" u="none" strike="noStrike" cap="none">
                <a:solidFill>
                  <a:schemeClr val="lt2"/>
                </a:solidFill>
              </a:defRPr>
            </a:lvl1pPr>
            <a:lvl2pPr marL="342900" marR="0" lvl="1"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endParaRPr/>
          </a:p>
        </p:txBody>
      </p:sp>
      <p:sp>
        <p:nvSpPr>
          <p:cNvPr id="39" name="Google Shape;39;p6"/>
          <p:cNvSpPr txBox="1">
            <a:spLocks noGrp="1"/>
          </p:cNvSpPr>
          <p:nvPr>
            <p:ph type="subTitle" idx="3"/>
          </p:nvPr>
        </p:nvSpPr>
        <p:spPr>
          <a:xfrm>
            <a:off x="3236700" y="1238250"/>
            <a:ext cx="2670600" cy="7905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accent6"/>
              </a:buClr>
              <a:buSzPts val="1800"/>
              <a:buNone/>
              <a:defRPr sz="1800" b="1" i="0" u="none" strike="noStrike" cap="none">
                <a:solidFill>
                  <a:schemeClr val="accent6"/>
                </a:solidFill>
              </a:defRPr>
            </a:lvl1pPr>
            <a:lvl2pPr marL="342900" marR="0" lvl="1" indent="0" algn="ctr" rtl="0">
              <a:lnSpc>
                <a:spcPct val="90000"/>
              </a:lnSpc>
              <a:spcBef>
                <a:spcPts val="400"/>
              </a:spcBef>
              <a:spcAft>
                <a:spcPts val="0"/>
              </a:spcAft>
              <a:buClr>
                <a:schemeClr val="accent6"/>
              </a:buClr>
              <a:buSzPts val="1800"/>
              <a:buFont typeface="Arial"/>
              <a:buNone/>
              <a:defRPr sz="1500" b="0" i="0" u="none" strike="noStrike" cap="none">
                <a:solidFill>
                  <a:schemeClr val="accent6"/>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accent6"/>
              </a:buClr>
              <a:buSzPts val="1500"/>
              <a:buFont typeface="Arial"/>
              <a:buNone/>
              <a:defRPr sz="1400" b="0" i="0" u="none" strike="noStrike" cap="none">
                <a:solidFill>
                  <a:schemeClr val="accent6"/>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9pPr>
          </a:lstStyle>
          <a:p>
            <a:endParaRPr/>
          </a:p>
        </p:txBody>
      </p:sp>
      <p:sp>
        <p:nvSpPr>
          <p:cNvPr id="40" name="Google Shape;40;p6"/>
          <p:cNvSpPr txBox="1">
            <a:spLocks noGrp="1"/>
          </p:cNvSpPr>
          <p:nvPr>
            <p:ph type="subTitle" idx="4"/>
          </p:nvPr>
        </p:nvSpPr>
        <p:spPr>
          <a:xfrm>
            <a:off x="3236700" y="2028750"/>
            <a:ext cx="2670600" cy="24480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000"/>
              <a:buNone/>
              <a:defRPr sz="1000" i="0" u="none" strike="noStrike" cap="none">
                <a:solidFill>
                  <a:schemeClr val="lt2"/>
                </a:solidFill>
              </a:defRPr>
            </a:lvl1pPr>
            <a:lvl2pPr marL="342900" marR="0" lvl="1"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endParaRPr/>
          </a:p>
        </p:txBody>
      </p:sp>
      <p:sp>
        <p:nvSpPr>
          <p:cNvPr id="41" name="Google Shape;41;p6"/>
          <p:cNvSpPr txBox="1">
            <a:spLocks noGrp="1"/>
          </p:cNvSpPr>
          <p:nvPr>
            <p:ph type="subTitle" idx="5"/>
          </p:nvPr>
        </p:nvSpPr>
        <p:spPr>
          <a:xfrm>
            <a:off x="6142400" y="1238250"/>
            <a:ext cx="2670600" cy="7905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accent6"/>
              </a:buClr>
              <a:buSzPts val="1800"/>
              <a:buNone/>
              <a:defRPr sz="1800" b="1" i="0" u="none" strike="noStrike" cap="none">
                <a:solidFill>
                  <a:schemeClr val="accent6"/>
                </a:solidFill>
              </a:defRPr>
            </a:lvl1pPr>
            <a:lvl2pPr marL="342900" marR="0" lvl="1" indent="0" algn="ctr" rtl="0">
              <a:lnSpc>
                <a:spcPct val="90000"/>
              </a:lnSpc>
              <a:spcBef>
                <a:spcPts val="400"/>
              </a:spcBef>
              <a:spcAft>
                <a:spcPts val="0"/>
              </a:spcAft>
              <a:buClr>
                <a:schemeClr val="accent6"/>
              </a:buClr>
              <a:buSzPts val="1800"/>
              <a:buFont typeface="Arial"/>
              <a:buNone/>
              <a:defRPr sz="1500" b="0" i="0" u="none" strike="noStrike" cap="none">
                <a:solidFill>
                  <a:schemeClr val="accent6"/>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accent6"/>
              </a:buClr>
              <a:buSzPts val="1500"/>
              <a:buFont typeface="Arial"/>
              <a:buNone/>
              <a:defRPr sz="1400" b="0" i="0" u="none" strike="noStrike" cap="none">
                <a:solidFill>
                  <a:schemeClr val="accent6"/>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9pPr>
          </a:lstStyle>
          <a:p>
            <a:endParaRPr/>
          </a:p>
        </p:txBody>
      </p:sp>
      <p:sp>
        <p:nvSpPr>
          <p:cNvPr id="42" name="Google Shape;42;p6"/>
          <p:cNvSpPr txBox="1">
            <a:spLocks noGrp="1"/>
          </p:cNvSpPr>
          <p:nvPr>
            <p:ph type="subTitle" idx="6"/>
          </p:nvPr>
        </p:nvSpPr>
        <p:spPr>
          <a:xfrm>
            <a:off x="6142400" y="2028750"/>
            <a:ext cx="2670600" cy="24480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000"/>
              <a:buNone/>
              <a:defRPr sz="1000" i="0" u="none" strike="noStrike" cap="none">
                <a:solidFill>
                  <a:schemeClr val="lt2"/>
                </a:solidFill>
              </a:defRPr>
            </a:lvl1pPr>
            <a:lvl2pPr marL="342900" marR="0" lvl="1"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endParaRPr/>
          </a:p>
        </p:txBody>
      </p:sp>
      <p:sp>
        <p:nvSpPr>
          <p:cNvPr id="43" name="Google Shape;43;p6"/>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2"/>
                </a:solidFill>
                <a:latin typeface="Helvetica Neue"/>
                <a:ea typeface="Helvetica Neue"/>
                <a:cs typeface="Helvetica Neue"/>
                <a:sym typeface="Helvetica Neue"/>
              </a:rPr>
              <a:t>‹#›</a:t>
            </a:fld>
            <a:endParaRPr sz="1100" i="0" u="none" strike="noStrike" cap="none">
              <a:solidFill>
                <a:schemeClr val="lt2"/>
              </a:solidFill>
              <a:latin typeface="Avenir"/>
              <a:ea typeface="Avenir"/>
              <a:cs typeface="Avenir"/>
              <a:sym typeface="Avenir"/>
            </a:endParaRPr>
          </a:p>
        </p:txBody>
      </p:sp>
      <p:sp>
        <p:nvSpPr>
          <p:cNvPr id="44" name="Google Shape;44;p6"/>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2"/>
                </a:solidFill>
                <a:latin typeface="Avenir"/>
                <a:ea typeface="Avenir"/>
                <a:cs typeface="Avenir"/>
                <a:sym typeface="Avenir"/>
              </a:rPr>
              <a:t>Copyright © 201</a:t>
            </a:r>
            <a:r>
              <a:rPr lang="en" sz="500">
                <a:solidFill>
                  <a:schemeClr val="lt2"/>
                </a:solidFill>
                <a:latin typeface="Avenir"/>
                <a:ea typeface="Avenir"/>
                <a:cs typeface="Avenir"/>
                <a:sym typeface="Avenir"/>
              </a:rPr>
              <a:t>8</a:t>
            </a:r>
            <a:r>
              <a:rPr lang="en" sz="500" i="0" u="none" strike="noStrike" cap="none">
                <a:solidFill>
                  <a:schemeClr val="lt2"/>
                </a:solidFill>
                <a:latin typeface="Avenir"/>
                <a:ea typeface="Avenir"/>
                <a:cs typeface="Avenir"/>
                <a:sym typeface="Avenir"/>
              </a:rPr>
              <a:t> 23andMe, Inc.</a:t>
            </a:r>
            <a:endParaRPr sz="500" i="0" u="none" strike="noStrike" cap="none">
              <a:solidFill>
                <a:schemeClr val="lt2"/>
              </a:solidFill>
              <a:latin typeface="Avenir"/>
              <a:ea typeface="Avenir"/>
              <a:cs typeface="Avenir"/>
              <a:sym typeface="Avenir"/>
            </a:endParaRPr>
          </a:p>
        </p:txBody>
      </p:sp>
      <p:pic>
        <p:nvPicPr>
          <p:cNvPr id="45" name="Google Shape;45;p6"/>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46" name="Google Shape;46;p6"/>
          <p:cNvSpPr txBox="1">
            <a:spLocks noGrp="1"/>
          </p:cNvSpPr>
          <p:nvPr>
            <p:ph type="subTitle" idx="7"/>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800"/>
              <a:buNone/>
              <a:defRPr sz="8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Basic Template Quote 1 Pink">
  <p:cSld name="Basic Template Quote 1 Pink">
    <p:spTree>
      <p:nvGrpSpPr>
        <p:cNvPr id="1" name="Shape 327"/>
        <p:cNvGrpSpPr/>
        <p:nvPr/>
      </p:nvGrpSpPr>
      <p:grpSpPr>
        <a:xfrm>
          <a:off x="0" y="0"/>
          <a:ext cx="0" cy="0"/>
          <a:chOff x="0" y="0"/>
          <a:chExt cx="0" cy="0"/>
        </a:xfrm>
      </p:grpSpPr>
      <p:pic>
        <p:nvPicPr>
          <p:cNvPr id="328" name="Google Shape;328;p52"/>
          <p:cNvPicPr preferRelativeResize="0"/>
          <p:nvPr/>
        </p:nvPicPr>
        <p:blipFill rotWithShape="1">
          <a:blip r:embed="rId2">
            <a:alphaModFix/>
          </a:blip>
          <a:srcRect l="16521" t="18901" r="6347" b="16100"/>
          <a:stretch/>
        </p:blipFill>
        <p:spPr>
          <a:xfrm>
            <a:off x="0" y="0"/>
            <a:ext cx="9144000" cy="5143500"/>
          </a:xfrm>
          <a:prstGeom prst="rect">
            <a:avLst/>
          </a:prstGeom>
          <a:noFill/>
          <a:ln>
            <a:noFill/>
          </a:ln>
        </p:spPr>
      </p:pic>
      <p:sp>
        <p:nvSpPr>
          <p:cNvPr id="329" name="Google Shape;329;p52"/>
          <p:cNvSpPr/>
          <p:nvPr/>
        </p:nvSpPr>
        <p:spPr>
          <a:xfrm>
            <a:off x="0" y="0"/>
            <a:ext cx="9144000" cy="5143500"/>
          </a:xfrm>
          <a:prstGeom prst="rect">
            <a:avLst/>
          </a:prstGeom>
          <a:solidFill>
            <a:srgbClr val="333435">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330" name="Google Shape;330;p52"/>
          <p:cNvSpPr txBox="1">
            <a:spLocks noGrp="1"/>
          </p:cNvSpPr>
          <p:nvPr>
            <p:ph type="title"/>
          </p:nvPr>
        </p:nvSpPr>
        <p:spPr>
          <a:xfrm>
            <a:off x="298740" y="1621197"/>
            <a:ext cx="6682200" cy="582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1"/>
              </a:buClr>
              <a:buSzPts val="3200"/>
              <a:buFont typeface="Helvetica Neue"/>
              <a:buNone/>
              <a:defRPr sz="3200" b="0" i="0" u="none" strike="noStrike" cap="none">
                <a:solidFill>
                  <a:schemeClr val="lt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31" name="Google Shape;331;p52"/>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32" name="Google Shape;332;p52"/>
          <p:cNvSpPr txBox="1">
            <a:spLocks noGrp="1"/>
          </p:cNvSpPr>
          <p:nvPr>
            <p:ph type="subTitle" idx="1"/>
          </p:nvPr>
        </p:nvSpPr>
        <p:spPr>
          <a:xfrm>
            <a:off x="317614" y="3083291"/>
            <a:ext cx="41949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1800"/>
              <a:buFont typeface="Arial"/>
              <a:buNone/>
              <a:defRPr sz="1800" b="0" i="0" u="none" strike="noStrike" cap="none">
                <a:solidFill>
                  <a:schemeClr val="lt1"/>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333" name="Google Shape;333;p52"/>
          <p:cNvGrpSpPr/>
          <p:nvPr/>
        </p:nvGrpSpPr>
        <p:grpSpPr>
          <a:xfrm>
            <a:off x="329154" y="962557"/>
            <a:ext cx="406321" cy="406320"/>
            <a:chOff x="2858" y="-424"/>
            <a:chExt cx="300" cy="300"/>
          </a:xfrm>
        </p:grpSpPr>
        <p:sp>
          <p:nvSpPr>
            <p:cNvPr id="334" name="Google Shape;334;p52"/>
            <p:cNvSpPr/>
            <p:nvPr/>
          </p:nvSpPr>
          <p:spPr>
            <a:xfrm>
              <a:off x="2858" y="-424"/>
              <a:ext cx="300" cy="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335" name="Google Shape;335;p52"/>
            <p:cNvSpPr/>
            <p:nvPr/>
          </p:nvSpPr>
          <p:spPr>
            <a:xfrm>
              <a:off x="2955" y="-313"/>
              <a:ext cx="0" cy="0"/>
            </a:xfrm>
            <a:custGeom>
              <a:avLst/>
              <a:gdLst/>
              <a:ahLst/>
              <a:cxnLst/>
              <a:rect l="l" t="t" r="r" b="b"/>
              <a:pathLst>
                <a:path w="120000" h="120000" extrusionOk="0">
                  <a:moveTo>
                    <a:pt x="0" y="75000"/>
                  </a:moveTo>
                  <a:cubicBezTo>
                    <a:pt x="0" y="54000"/>
                    <a:pt x="4444" y="36000"/>
                    <a:pt x="11111" y="24000"/>
                  </a:cubicBezTo>
                  <a:cubicBezTo>
                    <a:pt x="20000" y="12000"/>
                    <a:pt x="31111" y="6000"/>
                    <a:pt x="44444" y="0"/>
                  </a:cubicBezTo>
                  <a:cubicBezTo>
                    <a:pt x="44444" y="24000"/>
                    <a:pt x="44444" y="24000"/>
                    <a:pt x="44444" y="24000"/>
                  </a:cubicBezTo>
                  <a:cubicBezTo>
                    <a:pt x="33333" y="27000"/>
                    <a:pt x="26666" y="36000"/>
                    <a:pt x="22222" y="45000"/>
                  </a:cubicBezTo>
                  <a:cubicBezTo>
                    <a:pt x="22222" y="51000"/>
                    <a:pt x="20000" y="57000"/>
                    <a:pt x="20000" y="63000"/>
                  </a:cubicBezTo>
                  <a:cubicBezTo>
                    <a:pt x="44444" y="63000"/>
                    <a:pt x="44444" y="63000"/>
                    <a:pt x="44444" y="63000"/>
                  </a:cubicBezTo>
                  <a:cubicBezTo>
                    <a:pt x="44444" y="120000"/>
                    <a:pt x="44444" y="120000"/>
                    <a:pt x="44444" y="120000"/>
                  </a:cubicBezTo>
                  <a:cubicBezTo>
                    <a:pt x="0" y="120000"/>
                    <a:pt x="0" y="120000"/>
                    <a:pt x="0" y="120000"/>
                  </a:cubicBezTo>
                  <a:lnTo>
                    <a:pt x="0" y="75000"/>
                  </a:lnTo>
                  <a:close/>
                  <a:moveTo>
                    <a:pt x="75555" y="75000"/>
                  </a:moveTo>
                  <a:cubicBezTo>
                    <a:pt x="75555" y="54000"/>
                    <a:pt x="77777" y="36000"/>
                    <a:pt x="86666" y="24000"/>
                  </a:cubicBezTo>
                  <a:cubicBezTo>
                    <a:pt x="93333" y="12000"/>
                    <a:pt x="104444" y="6000"/>
                    <a:pt x="117777" y="0"/>
                  </a:cubicBezTo>
                  <a:cubicBezTo>
                    <a:pt x="117777" y="24000"/>
                    <a:pt x="117777" y="24000"/>
                    <a:pt x="117777" y="24000"/>
                  </a:cubicBezTo>
                  <a:cubicBezTo>
                    <a:pt x="108888" y="27000"/>
                    <a:pt x="100000" y="36000"/>
                    <a:pt x="97777" y="48000"/>
                  </a:cubicBezTo>
                  <a:cubicBezTo>
                    <a:pt x="95555" y="54000"/>
                    <a:pt x="93333" y="57000"/>
                    <a:pt x="95555" y="63000"/>
                  </a:cubicBezTo>
                  <a:cubicBezTo>
                    <a:pt x="120000" y="63000"/>
                    <a:pt x="120000" y="63000"/>
                    <a:pt x="120000" y="63000"/>
                  </a:cubicBezTo>
                  <a:cubicBezTo>
                    <a:pt x="120000" y="120000"/>
                    <a:pt x="120000" y="120000"/>
                    <a:pt x="120000" y="120000"/>
                  </a:cubicBezTo>
                  <a:cubicBezTo>
                    <a:pt x="75555" y="120000"/>
                    <a:pt x="75555" y="120000"/>
                    <a:pt x="75555" y="120000"/>
                  </a:cubicBezTo>
                  <a:lnTo>
                    <a:pt x="75555" y="75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336" name="Google Shape;336;p52" descr="C:\_Projects\Daily Projects\100416\P14754\PNgs\23andMe_ko.png"/>
          <p:cNvPicPr preferRelativeResize="0"/>
          <p:nvPr/>
        </p:nvPicPr>
        <p:blipFill rotWithShape="1">
          <a:blip r:embed="rId3">
            <a:alphaModFix/>
          </a:blip>
          <a:srcRect/>
          <a:stretch/>
        </p:blipFill>
        <p:spPr>
          <a:xfrm>
            <a:off x="7790113" y="4762082"/>
            <a:ext cx="799505" cy="279246"/>
          </a:xfrm>
          <a:prstGeom prst="rect">
            <a:avLst/>
          </a:prstGeom>
          <a:noFill/>
          <a:ln>
            <a:noFill/>
          </a:ln>
        </p:spPr>
      </p:pic>
      <p:sp>
        <p:nvSpPr>
          <p:cNvPr id="337" name="Google Shape;337;p52"/>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38" name="Google Shape;338;p52"/>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Basic Template Quote 1 Blue">
  <p:cSld name="Basic Template Quote 1 Blue">
    <p:spTree>
      <p:nvGrpSpPr>
        <p:cNvPr id="1" name="Shape 339"/>
        <p:cNvGrpSpPr/>
        <p:nvPr/>
      </p:nvGrpSpPr>
      <p:grpSpPr>
        <a:xfrm>
          <a:off x="0" y="0"/>
          <a:ext cx="0" cy="0"/>
          <a:chOff x="0" y="0"/>
          <a:chExt cx="0" cy="0"/>
        </a:xfrm>
      </p:grpSpPr>
      <p:pic>
        <p:nvPicPr>
          <p:cNvPr id="340" name="Google Shape;340;p53"/>
          <p:cNvPicPr preferRelativeResize="0"/>
          <p:nvPr/>
        </p:nvPicPr>
        <p:blipFill rotWithShape="1">
          <a:blip r:embed="rId2">
            <a:alphaModFix/>
          </a:blip>
          <a:srcRect l="16521" t="18901" r="6347" b="16100"/>
          <a:stretch/>
        </p:blipFill>
        <p:spPr>
          <a:xfrm>
            <a:off x="0" y="0"/>
            <a:ext cx="9144000" cy="5143500"/>
          </a:xfrm>
          <a:prstGeom prst="rect">
            <a:avLst/>
          </a:prstGeom>
          <a:noFill/>
          <a:ln>
            <a:noFill/>
          </a:ln>
        </p:spPr>
      </p:pic>
      <p:sp>
        <p:nvSpPr>
          <p:cNvPr id="341" name="Google Shape;341;p53"/>
          <p:cNvSpPr/>
          <p:nvPr/>
        </p:nvSpPr>
        <p:spPr>
          <a:xfrm>
            <a:off x="0" y="0"/>
            <a:ext cx="9144000" cy="5143500"/>
          </a:xfrm>
          <a:prstGeom prst="rect">
            <a:avLst/>
          </a:prstGeom>
          <a:solidFill>
            <a:srgbClr val="333435">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342" name="Google Shape;342;p53"/>
          <p:cNvSpPr txBox="1">
            <a:spLocks noGrp="1"/>
          </p:cNvSpPr>
          <p:nvPr>
            <p:ph type="title"/>
          </p:nvPr>
        </p:nvSpPr>
        <p:spPr>
          <a:xfrm>
            <a:off x="298740" y="1621198"/>
            <a:ext cx="6682200" cy="582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1"/>
              </a:buClr>
              <a:buSzPts val="3200"/>
              <a:buFont typeface="Helvetica Neue"/>
              <a:buNone/>
              <a:defRPr sz="3200" b="0" i="0" u="none" strike="noStrike" cap="none">
                <a:solidFill>
                  <a:schemeClr val="lt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43" name="Google Shape;343;p53"/>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44" name="Google Shape;344;p53"/>
          <p:cNvSpPr txBox="1">
            <a:spLocks noGrp="1"/>
          </p:cNvSpPr>
          <p:nvPr>
            <p:ph type="subTitle" idx="1"/>
          </p:nvPr>
        </p:nvSpPr>
        <p:spPr>
          <a:xfrm>
            <a:off x="317614" y="3083290"/>
            <a:ext cx="41949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1800"/>
              <a:buFont typeface="Arial"/>
              <a:buNone/>
              <a:defRPr sz="1800" b="0" i="0" u="none" strike="noStrike" cap="none">
                <a:solidFill>
                  <a:schemeClr val="lt1"/>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345" name="Google Shape;345;p53"/>
          <p:cNvGrpSpPr/>
          <p:nvPr/>
        </p:nvGrpSpPr>
        <p:grpSpPr>
          <a:xfrm>
            <a:off x="329154" y="962557"/>
            <a:ext cx="406321" cy="406320"/>
            <a:chOff x="2858" y="-424"/>
            <a:chExt cx="300" cy="300"/>
          </a:xfrm>
        </p:grpSpPr>
        <p:sp>
          <p:nvSpPr>
            <p:cNvPr id="346" name="Google Shape;346;p53"/>
            <p:cNvSpPr/>
            <p:nvPr/>
          </p:nvSpPr>
          <p:spPr>
            <a:xfrm>
              <a:off x="2858" y="-424"/>
              <a:ext cx="300" cy="300"/>
            </a:xfrm>
            <a:prstGeom prst="ellipse">
              <a:avLst/>
            </a:prstGeom>
            <a:solidFill>
              <a:srgbClr val="53C8E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347" name="Google Shape;347;p53"/>
            <p:cNvSpPr/>
            <p:nvPr/>
          </p:nvSpPr>
          <p:spPr>
            <a:xfrm>
              <a:off x="2955" y="-313"/>
              <a:ext cx="0" cy="0"/>
            </a:xfrm>
            <a:custGeom>
              <a:avLst/>
              <a:gdLst/>
              <a:ahLst/>
              <a:cxnLst/>
              <a:rect l="l" t="t" r="r" b="b"/>
              <a:pathLst>
                <a:path w="120000" h="120000" extrusionOk="0">
                  <a:moveTo>
                    <a:pt x="0" y="75000"/>
                  </a:moveTo>
                  <a:cubicBezTo>
                    <a:pt x="0" y="54000"/>
                    <a:pt x="4444" y="36000"/>
                    <a:pt x="11111" y="24000"/>
                  </a:cubicBezTo>
                  <a:cubicBezTo>
                    <a:pt x="20000" y="12000"/>
                    <a:pt x="31111" y="6000"/>
                    <a:pt x="44444" y="0"/>
                  </a:cubicBezTo>
                  <a:cubicBezTo>
                    <a:pt x="44444" y="24000"/>
                    <a:pt x="44444" y="24000"/>
                    <a:pt x="44444" y="24000"/>
                  </a:cubicBezTo>
                  <a:cubicBezTo>
                    <a:pt x="33333" y="27000"/>
                    <a:pt x="26666" y="36000"/>
                    <a:pt x="22222" y="45000"/>
                  </a:cubicBezTo>
                  <a:cubicBezTo>
                    <a:pt x="22222" y="51000"/>
                    <a:pt x="20000" y="57000"/>
                    <a:pt x="20000" y="63000"/>
                  </a:cubicBezTo>
                  <a:cubicBezTo>
                    <a:pt x="44444" y="63000"/>
                    <a:pt x="44444" y="63000"/>
                    <a:pt x="44444" y="63000"/>
                  </a:cubicBezTo>
                  <a:cubicBezTo>
                    <a:pt x="44444" y="120000"/>
                    <a:pt x="44444" y="120000"/>
                    <a:pt x="44444" y="120000"/>
                  </a:cubicBezTo>
                  <a:cubicBezTo>
                    <a:pt x="0" y="120000"/>
                    <a:pt x="0" y="120000"/>
                    <a:pt x="0" y="120000"/>
                  </a:cubicBezTo>
                  <a:lnTo>
                    <a:pt x="0" y="75000"/>
                  </a:lnTo>
                  <a:close/>
                  <a:moveTo>
                    <a:pt x="75555" y="75000"/>
                  </a:moveTo>
                  <a:cubicBezTo>
                    <a:pt x="75555" y="54000"/>
                    <a:pt x="77777" y="36000"/>
                    <a:pt x="86666" y="24000"/>
                  </a:cubicBezTo>
                  <a:cubicBezTo>
                    <a:pt x="93333" y="12000"/>
                    <a:pt x="104444" y="6000"/>
                    <a:pt x="117777" y="0"/>
                  </a:cubicBezTo>
                  <a:cubicBezTo>
                    <a:pt x="117777" y="24000"/>
                    <a:pt x="117777" y="24000"/>
                    <a:pt x="117777" y="24000"/>
                  </a:cubicBezTo>
                  <a:cubicBezTo>
                    <a:pt x="108888" y="27000"/>
                    <a:pt x="100000" y="36000"/>
                    <a:pt x="97777" y="48000"/>
                  </a:cubicBezTo>
                  <a:cubicBezTo>
                    <a:pt x="95555" y="54000"/>
                    <a:pt x="93333" y="57000"/>
                    <a:pt x="95555" y="63000"/>
                  </a:cubicBezTo>
                  <a:cubicBezTo>
                    <a:pt x="120000" y="63000"/>
                    <a:pt x="120000" y="63000"/>
                    <a:pt x="120000" y="63000"/>
                  </a:cubicBezTo>
                  <a:cubicBezTo>
                    <a:pt x="120000" y="120000"/>
                    <a:pt x="120000" y="120000"/>
                    <a:pt x="120000" y="120000"/>
                  </a:cubicBezTo>
                  <a:cubicBezTo>
                    <a:pt x="75555" y="120000"/>
                    <a:pt x="75555" y="120000"/>
                    <a:pt x="75555" y="120000"/>
                  </a:cubicBezTo>
                  <a:lnTo>
                    <a:pt x="75555" y="75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348" name="Google Shape;348;p53" descr="C:\_Projects\Daily Projects\100416\P14754\PNgs\23andMe_ko.png"/>
          <p:cNvPicPr preferRelativeResize="0"/>
          <p:nvPr/>
        </p:nvPicPr>
        <p:blipFill rotWithShape="1">
          <a:blip r:embed="rId3">
            <a:alphaModFix/>
          </a:blip>
          <a:srcRect/>
          <a:stretch/>
        </p:blipFill>
        <p:spPr>
          <a:xfrm>
            <a:off x="7790113" y="4762082"/>
            <a:ext cx="799505" cy="279246"/>
          </a:xfrm>
          <a:prstGeom prst="rect">
            <a:avLst/>
          </a:prstGeom>
          <a:noFill/>
          <a:ln>
            <a:noFill/>
          </a:ln>
        </p:spPr>
      </p:pic>
      <p:sp>
        <p:nvSpPr>
          <p:cNvPr id="349" name="Google Shape;349;p53"/>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50" name="Google Shape;350;p53"/>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Basic Template Quote 1 Yellow">
  <p:cSld name="Basic Template Quote 1 Yellow">
    <p:spTree>
      <p:nvGrpSpPr>
        <p:cNvPr id="1" name="Shape 351"/>
        <p:cNvGrpSpPr/>
        <p:nvPr/>
      </p:nvGrpSpPr>
      <p:grpSpPr>
        <a:xfrm>
          <a:off x="0" y="0"/>
          <a:ext cx="0" cy="0"/>
          <a:chOff x="0" y="0"/>
          <a:chExt cx="0" cy="0"/>
        </a:xfrm>
      </p:grpSpPr>
      <p:pic>
        <p:nvPicPr>
          <p:cNvPr id="352" name="Google Shape;352;p54"/>
          <p:cNvPicPr preferRelativeResize="0"/>
          <p:nvPr/>
        </p:nvPicPr>
        <p:blipFill rotWithShape="1">
          <a:blip r:embed="rId2">
            <a:alphaModFix/>
          </a:blip>
          <a:srcRect l="16521" t="18901" r="6347" b="16100"/>
          <a:stretch/>
        </p:blipFill>
        <p:spPr>
          <a:xfrm>
            <a:off x="0" y="0"/>
            <a:ext cx="9144000" cy="5143500"/>
          </a:xfrm>
          <a:prstGeom prst="rect">
            <a:avLst/>
          </a:prstGeom>
          <a:noFill/>
          <a:ln>
            <a:noFill/>
          </a:ln>
        </p:spPr>
      </p:pic>
      <p:sp>
        <p:nvSpPr>
          <p:cNvPr id="353" name="Google Shape;353;p54"/>
          <p:cNvSpPr/>
          <p:nvPr/>
        </p:nvSpPr>
        <p:spPr>
          <a:xfrm>
            <a:off x="0" y="0"/>
            <a:ext cx="9144000" cy="5143500"/>
          </a:xfrm>
          <a:prstGeom prst="rect">
            <a:avLst/>
          </a:prstGeom>
          <a:solidFill>
            <a:srgbClr val="333435">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354" name="Google Shape;354;p54"/>
          <p:cNvSpPr txBox="1">
            <a:spLocks noGrp="1"/>
          </p:cNvSpPr>
          <p:nvPr>
            <p:ph type="title"/>
          </p:nvPr>
        </p:nvSpPr>
        <p:spPr>
          <a:xfrm>
            <a:off x="298740" y="1621198"/>
            <a:ext cx="6682200" cy="582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1"/>
              </a:buClr>
              <a:buSzPts val="3200"/>
              <a:buFont typeface="Helvetica Neue"/>
              <a:buNone/>
              <a:defRPr sz="3200" b="0" i="0" u="none" strike="noStrike" cap="none">
                <a:solidFill>
                  <a:schemeClr val="lt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55" name="Google Shape;355;p54"/>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56" name="Google Shape;356;p54"/>
          <p:cNvSpPr txBox="1">
            <a:spLocks noGrp="1"/>
          </p:cNvSpPr>
          <p:nvPr>
            <p:ph type="subTitle" idx="1"/>
          </p:nvPr>
        </p:nvSpPr>
        <p:spPr>
          <a:xfrm>
            <a:off x="317614" y="3083290"/>
            <a:ext cx="41949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1800"/>
              <a:buFont typeface="Arial"/>
              <a:buNone/>
              <a:defRPr sz="1800" b="0" i="0" u="none" strike="noStrike" cap="none">
                <a:solidFill>
                  <a:schemeClr val="lt1"/>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357" name="Google Shape;357;p54"/>
          <p:cNvGrpSpPr/>
          <p:nvPr/>
        </p:nvGrpSpPr>
        <p:grpSpPr>
          <a:xfrm>
            <a:off x="329154" y="962557"/>
            <a:ext cx="406321" cy="406320"/>
            <a:chOff x="2858" y="-424"/>
            <a:chExt cx="300" cy="300"/>
          </a:xfrm>
        </p:grpSpPr>
        <p:sp>
          <p:nvSpPr>
            <p:cNvPr id="358" name="Google Shape;358;p54"/>
            <p:cNvSpPr/>
            <p:nvPr/>
          </p:nvSpPr>
          <p:spPr>
            <a:xfrm>
              <a:off x="2858" y="-424"/>
              <a:ext cx="300" cy="300"/>
            </a:xfrm>
            <a:prstGeom prst="ellipse">
              <a:avLst/>
            </a:prstGeom>
            <a:solidFill>
              <a:srgbClr val="FF6A1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359" name="Google Shape;359;p54"/>
            <p:cNvSpPr/>
            <p:nvPr/>
          </p:nvSpPr>
          <p:spPr>
            <a:xfrm>
              <a:off x="2955" y="-313"/>
              <a:ext cx="0" cy="0"/>
            </a:xfrm>
            <a:custGeom>
              <a:avLst/>
              <a:gdLst/>
              <a:ahLst/>
              <a:cxnLst/>
              <a:rect l="l" t="t" r="r" b="b"/>
              <a:pathLst>
                <a:path w="120000" h="120000" extrusionOk="0">
                  <a:moveTo>
                    <a:pt x="0" y="75000"/>
                  </a:moveTo>
                  <a:cubicBezTo>
                    <a:pt x="0" y="54000"/>
                    <a:pt x="4444" y="36000"/>
                    <a:pt x="11111" y="24000"/>
                  </a:cubicBezTo>
                  <a:cubicBezTo>
                    <a:pt x="20000" y="12000"/>
                    <a:pt x="31111" y="6000"/>
                    <a:pt x="44444" y="0"/>
                  </a:cubicBezTo>
                  <a:cubicBezTo>
                    <a:pt x="44444" y="24000"/>
                    <a:pt x="44444" y="24000"/>
                    <a:pt x="44444" y="24000"/>
                  </a:cubicBezTo>
                  <a:cubicBezTo>
                    <a:pt x="33333" y="27000"/>
                    <a:pt x="26666" y="36000"/>
                    <a:pt x="22222" y="45000"/>
                  </a:cubicBezTo>
                  <a:cubicBezTo>
                    <a:pt x="22222" y="51000"/>
                    <a:pt x="20000" y="57000"/>
                    <a:pt x="20000" y="63000"/>
                  </a:cubicBezTo>
                  <a:cubicBezTo>
                    <a:pt x="44444" y="63000"/>
                    <a:pt x="44444" y="63000"/>
                    <a:pt x="44444" y="63000"/>
                  </a:cubicBezTo>
                  <a:cubicBezTo>
                    <a:pt x="44444" y="120000"/>
                    <a:pt x="44444" y="120000"/>
                    <a:pt x="44444" y="120000"/>
                  </a:cubicBezTo>
                  <a:cubicBezTo>
                    <a:pt x="0" y="120000"/>
                    <a:pt x="0" y="120000"/>
                    <a:pt x="0" y="120000"/>
                  </a:cubicBezTo>
                  <a:lnTo>
                    <a:pt x="0" y="75000"/>
                  </a:lnTo>
                  <a:close/>
                  <a:moveTo>
                    <a:pt x="75555" y="75000"/>
                  </a:moveTo>
                  <a:cubicBezTo>
                    <a:pt x="75555" y="54000"/>
                    <a:pt x="77777" y="36000"/>
                    <a:pt x="86666" y="24000"/>
                  </a:cubicBezTo>
                  <a:cubicBezTo>
                    <a:pt x="93333" y="12000"/>
                    <a:pt x="104444" y="6000"/>
                    <a:pt x="117777" y="0"/>
                  </a:cubicBezTo>
                  <a:cubicBezTo>
                    <a:pt x="117777" y="24000"/>
                    <a:pt x="117777" y="24000"/>
                    <a:pt x="117777" y="24000"/>
                  </a:cubicBezTo>
                  <a:cubicBezTo>
                    <a:pt x="108888" y="27000"/>
                    <a:pt x="100000" y="36000"/>
                    <a:pt x="97777" y="48000"/>
                  </a:cubicBezTo>
                  <a:cubicBezTo>
                    <a:pt x="95555" y="54000"/>
                    <a:pt x="93333" y="57000"/>
                    <a:pt x="95555" y="63000"/>
                  </a:cubicBezTo>
                  <a:cubicBezTo>
                    <a:pt x="120000" y="63000"/>
                    <a:pt x="120000" y="63000"/>
                    <a:pt x="120000" y="63000"/>
                  </a:cubicBezTo>
                  <a:cubicBezTo>
                    <a:pt x="120000" y="120000"/>
                    <a:pt x="120000" y="120000"/>
                    <a:pt x="120000" y="120000"/>
                  </a:cubicBezTo>
                  <a:cubicBezTo>
                    <a:pt x="75555" y="120000"/>
                    <a:pt x="75555" y="120000"/>
                    <a:pt x="75555" y="120000"/>
                  </a:cubicBezTo>
                  <a:lnTo>
                    <a:pt x="75555" y="75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360" name="Google Shape;360;p54" descr="C:\_Projects\Daily Projects\100416\P14754\PNgs\23andMe_ko.png"/>
          <p:cNvPicPr preferRelativeResize="0"/>
          <p:nvPr/>
        </p:nvPicPr>
        <p:blipFill rotWithShape="1">
          <a:blip r:embed="rId3">
            <a:alphaModFix/>
          </a:blip>
          <a:srcRect/>
          <a:stretch/>
        </p:blipFill>
        <p:spPr>
          <a:xfrm>
            <a:off x="7790113" y="4762082"/>
            <a:ext cx="799505" cy="279246"/>
          </a:xfrm>
          <a:prstGeom prst="rect">
            <a:avLst/>
          </a:prstGeom>
          <a:noFill/>
          <a:ln>
            <a:noFill/>
          </a:ln>
        </p:spPr>
      </p:pic>
      <p:sp>
        <p:nvSpPr>
          <p:cNvPr id="361" name="Google Shape;361;p54"/>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62" name="Google Shape;362;p54"/>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Basic Template Quote 1 Green">
  <p:cSld name="Basic Template Quote 1 Green">
    <p:spTree>
      <p:nvGrpSpPr>
        <p:cNvPr id="1" name="Shape 363"/>
        <p:cNvGrpSpPr/>
        <p:nvPr/>
      </p:nvGrpSpPr>
      <p:grpSpPr>
        <a:xfrm>
          <a:off x="0" y="0"/>
          <a:ext cx="0" cy="0"/>
          <a:chOff x="0" y="0"/>
          <a:chExt cx="0" cy="0"/>
        </a:xfrm>
      </p:grpSpPr>
      <p:pic>
        <p:nvPicPr>
          <p:cNvPr id="364" name="Google Shape;364;p55"/>
          <p:cNvPicPr preferRelativeResize="0"/>
          <p:nvPr/>
        </p:nvPicPr>
        <p:blipFill rotWithShape="1">
          <a:blip r:embed="rId2">
            <a:alphaModFix/>
          </a:blip>
          <a:srcRect l="16521" t="18901" r="6347" b="16100"/>
          <a:stretch/>
        </p:blipFill>
        <p:spPr>
          <a:xfrm>
            <a:off x="0" y="0"/>
            <a:ext cx="9144000" cy="5143500"/>
          </a:xfrm>
          <a:prstGeom prst="rect">
            <a:avLst/>
          </a:prstGeom>
          <a:noFill/>
          <a:ln>
            <a:noFill/>
          </a:ln>
        </p:spPr>
      </p:pic>
      <p:sp>
        <p:nvSpPr>
          <p:cNvPr id="365" name="Google Shape;365;p55"/>
          <p:cNvSpPr/>
          <p:nvPr/>
        </p:nvSpPr>
        <p:spPr>
          <a:xfrm>
            <a:off x="0" y="0"/>
            <a:ext cx="9144000" cy="5143500"/>
          </a:xfrm>
          <a:prstGeom prst="rect">
            <a:avLst/>
          </a:prstGeom>
          <a:solidFill>
            <a:srgbClr val="333435">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chemeClr val="lt1"/>
              </a:solidFill>
              <a:latin typeface="Helvetica Neue"/>
              <a:ea typeface="Helvetica Neue"/>
              <a:cs typeface="Helvetica Neue"/>
              <a:sym typeface="Helvetica Neue"/>
            </a:endParaRPr>
          </a:p>
        </p:txBody>
      </p:sp>
      <p:sp>
        <p:nvSpPr>
          <p:cNvPr id="366" name="Google Shape;366;p55"/>
          <p:cNvSpPr txBox="1">
            <a:spLocks noGrp="1"/>
          </p:cNvSpPr>
          <p:nvPr>
            <p:ph type="title"/>
          </p:nvPr>
        </p:nvSpPr>
        <p:spPr>
          <a:xfrm>
            <a:off x="298740" y="1621198"/>
            <a:ext cx="6682200" cy="5829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1"/>
              </a:buClr>
              <a:buSzPts val="3200"/>
              <a:buFont typeface="Helvetica Neue"/>
              <a:buNone/>
              <a:defRPr sz="3200" b="0" i="0" u="none" strike="noStrike" cap="none">
                <a:solidFill>
                  <a:schemeClr val="lt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67" name="Google Shape;367;p55"/>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68" name="Google Shape;368;p55"/>
          <p:cNvSpPr txBox="1">
            <a:spLocks noGrp="1"/>
          </p:cNvSpPr>
          <p:nvPr>
            <p:ph type="subTitle" idx="1"/>
          </p:nvPr>
        </p:nvSpPr>
        <p:spPr>
          <a:xfrm>
            <a:off x="317614" y="3083290"/>
            <a:ext cx="41949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1800"/>
              <a:buFont typeface="Arial"/>
              <a:buNone/>
              <a:defRPr sz="1800" b="0" i="0" u="none" strike="noStrike" cap="none">
                <a:solidFill>
                  <a:schemeClr val="lt1"/>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369" name="Google Shape;369;p55"/>
          <p:cNvGrpSpPr/>
          <p:nvPr/>
        </p:nvGrpSpPr>
        <p:grpSpPr>
          <a:xfrm>
            <a:off x="329154" y="962557"/>
            <a:ext cx="406321" cy="406320"/>
            <a:chOff x="2858" y="-424"/>
            <a:chExt cx="300" cy="300"/>
          </a:xfrm>
        </p:grpSpPr>
        <p:sp>
          <p:nvSpPr>
            <p:cNvPr id="370" name="Google Shape;370;p55"/>
            <p:cNvSpPr/>
            <p:nvPr/>
          </p:nvSpPr>
          <p:spPr>
            <a:xfrm>
              <a:off x="2858" y="-424"/>
              <a:ext cx="300" cy="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78BE20"/>
                </a:solidFill>
                <a:latin typeface="Helvetica Neue"/>
                <a:ea typeface="Helvetica Neue"/>
                <a:cs typeface="Helvetica Neue"/>
                <a:sym typeface="Helvetica Neue"/>
              </a:endParaRPr>
            </a:p>
          </p:txBody>
        </p:sp>
        <p:sp>
          <p:nvSpPr>
            <p:cNvPr id="371" name="Google Shape;371;p55"/>
            <p:cNvSpPr/>
            <p:nvPr/>
          </p:nvSpPr>
          <p:spPr>
            <a:xfrm>
              <a:off x="2955" y="-313"/>
              <a:ext cx="0" cy="0"/>
            </a:xfrm>
            <a:custGeom>
              <a:avLst/>
              <a:gdLst/>
              <a:ahLst/>
              <a:cxnLst/>
              <a:rect l="l" t="t" r="r" b="b"/>
              <a:pathLst>
                <a:path w="120000" h="120000" extrusionOk="0">
                  <a:moveTo>
                    <a:pt x="0" y="75000"/>
                  </a:moveTo>
                  <a:cubicBezTo>
                    <a:pt x="0" y="54000"/>
                    <a:pt x="4444" y="36000"/>
                    <a:pt x="11111" y="24000"/>
                  </a:cubicBezTo>
                  <a:cubicBezTo>
                    <a:pt x="20000" y="12000"/>
                    <a:pt x="31111" y="6000"/>
                    <a:pt x="44444" y="0"/>
                  </a:cubicBezTo>
                  <a:cubicBezTo>
                    <a:pt x="44444" y="24000"/>
                    <a:pt x="44444" y="24000"/>
                    <a:pt x="44444" y="24000"/>
                  </a:cubicBezTo>
                  <a:cubicBezTo>
                    <a:pt x="33333" y="27000"/>
                    <a:pt x="26666" y="36000"/>
                    <a:pt x="22222" y="45000"/>
                  </a:cubicBezTo>
                  <a:cubicBezTo>
                    <a:pt x="22222" y="51000"/>
                    <a:pt x="20000" y="57000"/>
                    <a:pt x="20000" y="63000"/>
                  </a:cubicBezTo>
                  <a:cubicBezTo>
                    <a:pt x="44444" y="63000"/>
                    <a:pt x="44444" y="63000"/>
                    <a:pt x="44444" y="63000"/>
                  </a:cubicBezTo>
                  <a:cubicBezTo>
                    <a:pt x="44444" y="120000"/>
                    <a:pt x="44444" y="120000"/>
                    <a:pt x="44444" y="120000"/>
                  </a:cubicBezTo>
                  <a:cubicBezTo>
                    <a:pt x="0" y="120000"/>
                    <a:pt x="0" y="120000"/>
                    <a:pt x="0" y="120000"/>
                  </a:cubicBezTo>
                  <a:lnTo>
                    <a:pt x="0" y="75000"/>
                  </a:lnTo>
                  <a:close/>
                  <a:moveTo>
                    <a:pt x="75555" y="75000"/>
                  </a:moveTo>
                  <a:cubicBezTo>
                    <a:pt x="75555" y="54000"/>
                    <a:pt x="77777" y="36000"/>
                    <a:pt x="86666" y="24000"/>
                  </a:cubicBezTo>
                  <a:cubicBezTo>
                    <a:pt x="93333" y="12000"/>
                    <a:pt x="104444" y="6000"/>
                    <a:pt x="117777" y="0"/>
                  </a:cubicBezTo>
                  <a:cubicBezTo>
                    <a:pt x="117777" y="24000"/>
                    <a:pt x="117777" y="24000"/>
                    <a:pt x="117777" y="24000"/>
                  </a:cubicBezTo>
                  <a:cubicBezTo>
                    <a:pt x="108888" y="27000"/>
                    <a:pt x="100000" y="36000"/>
                    <a:pt x="97777" y="48000"/>
                  </a:cubicBezTo>
                  <a:cubicBezTo>
                    <a:pt x="95555" y="54000"/>
                    <a:pt x="93333" y="57000"/>
                    <a:pt x="95555" y="63000"/>
                  </a:cubicBezTo>
                  <a:cubicBezTo>
                    <a:pt x="120000" y="63000"/>
                    <a:pt x="120000" y="63000"/>
                    <a:pt x="120000" y="63000"/>
                  </a:cubicBezTo>
                  <a:cubicBezTo>
                    <a:pt x="120000" y="120000"/>
                    <a:pt x="120000" y="120000"/>
                    <a:pt x="120000" y="120000"/>
                  </a:cubicBezTo>
                  <a:cubicBezTo>
                    <a:pt x="75555" y="120000"/>
                    <a:pt x="75555" y="120000"/>
                    <a:pt x="75555" y="120000"/>
                  </a:cubicBezTo>
                  <a:lnTo>
                    <a:pt x="75555" y="75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372" name="Google Shape;372;p55" descr="C:\_Projects\Daily Projects\100416\P14754\PNgs\23andMe_ko.png"/>
          <p:cNvPicPr preferRelativeResize="0"/>
          <p:nvPr/>
        </p:nvPicPr>
        <p:blipFill rotWithShape="1">
          <a:blip r:embed="rId3">
            <a:alphaModFix/>
          </a:blip>
          <a:srcRect/>
          <a:stretch/>
        </p:blipFill>
        <p:spPr>
          <a:xfrm>
            <a:off x="7790113" y="4762082"/>
            <a:ext cx="799505" cy="279246"/>
          </a:xfrm>
          <a:prstGeom prst="rect">
            <a:avLst/>
          </a:prstGeom>
          <a:noFill/>
          <a:ln>
            <a:noFill/>
          </a:ln>
        </p:spPr>
      </p:pic>
      <p:sp>
        <p:nvSpPr>
          <p:cNvPr id="373" name="Google Shape;373;p55"/>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374" name="Google Shape;374;p55"/>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2017 23andMe, Inc. All rights reserved.</a:t>
            </a:r>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sic Template Quote 2 Pink">
  <p:cSld name="Basic Template Quote 2 Pink">
    <p:spTree>
      <p:nvGrpSpPr>
        <p:cNvPr id="1" name="Shape 375"/>
        <p:cNvGrpSpPr/>
        <p:nvPr/>
      </p:nvGrpSpPr>
      <p:grpSpPr>
        <a:xfrm>
          <a:off x="0" y="0"/>
          <a:ext cx="0" cy="0"/>
          <a:chOff x="0" y="0"/>
          <a:chExt cx="0" cy="0"/>
        </a:xfrm>
      </p:grpSpPr>
      <p:sp>
        <p:nvSpPr>
          <p:cNvPr id="376" name="Google Shape;376;p56"/>
          <p:cNvSpPr txBox="1">
            <a:spLocks noGrp="1"/>
          </p:cNvSpPr>
          <p:nvPr>
            <p:ph type="title"/>
          </p:nvPr>
        </p:nvSpPr>
        <p:spPr>
          <a:xfrm>
            <a:off x="2926726" y="1138069"/>
            <a:ext cx="5466000" cy="1724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3000"/>
              <a:buFont typeface="Helvetica Neue"/>
              <a:buNone/>
              <a:defRPr sz="3000" b="0" i="0" u="none" strike="noStrike" cap="none">
                <a:solidFill>
                  <a:schemeClr val="lt2"/>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77" name="Google Shape;377;p56"/>
          <p:cNvSpPr txBox="1">
            <a:spLocks noGrp="1"/>
          </p:cNvSpPr>
          <p:nvPr>
            <p:ph type="subTitle" idx="1"/>
          </p:nvPr>
        </p:nvSpPr>
        <p:spPr>
          <a:xfrm>
            <a:off x="2926726" y="2931505"/>
            <a:ext cx="41949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378" name="Google Shape;378;p56"/>
          <p:cNvGrpSpPr/>
          <p:nvPr/>
        </p:nvGrpSpPr>
        <p:grpSpPr>
          <a:xfrm>
            <a:off x="566057" y="948502"/>
            <a:ext cx="2026442" cy="2026441"/>
            <a:chOff x="3048" y="1369"/>
            <a:chExt cx="1500" cy="1500"/>
          </a:xfrm>
        </p:grpSpPr>
        <p:sp>
          <p:nvSpPr>
            <p:cNvPr id="379" name="Google Shape;379;p56"/>
            <p:cNvSpPr/>
            <p:nvPr/>
          </p:nvSpPr>
          <p:spPr>
            <a:xfrm>
              <a:off x="3048" y="1369"/>
              <a:ext cx="1500" cy="15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380" name="Google Shape;380;p56"/>
            <p:cNvSpPr/>
            <p:nvPr/>
          </p:nvSpPr>
          <p:spPr>
            <a:xfrm>
              <a:off x="3429" y="1749"/>
              <a:ext cx="300" cy="600"/>
            </a:xfrm>
            <a:custGeom>
              <a:avLst/>
              <a:gdLst/>
              <a:ahLst/>
              <a:cxnLst/>
              <a:rect l="l" t="t" r="r" b="b"/>
              <a:pathLst>
                <a:path w="120000" h="120000" extrusionOk="0">
                  <a:moveTo>
                    <a:pt x="0" y="75104"/>
                  </a:moveTo>
                  <a:cubicBezTo>
                    <a:pt x="0" y="53706"/>
                    <a:pt x="9931" y="36923"/>
                    <a:pt x="30620" y="24335"/>
                  </a:cubicBezTo>
                  <a:cubicBezTo>
                    <a:pt x="50482" y="12167"/>
                    <a:pt x="79448" y="3776"/>
                    <a:pt x="118344" y="0"/>
                  </a:cubicBezTo>
                  <a:cubicBezTo>
                    <a:pt x="118344" y="22237"/>
                    <a:pt x="118344" y="22237"/>
                    <a:pt x="118344" y="22237"/>
                  </a:cubicBezTo>
                  <a:cubicBezTo>
                    <a:pt x="89379" y="26853"/>
                    <a:pt x="70344" y="34825"/>
                    <a:pt x="60413" y="45734"/>
                  </a:cubicBezTo>
                  <a:cubicBezTo>
                    <a:pt x="55448" y="51608"/>
                    <a:pt x="52965" y="57902"/>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381" name="Google Shape;381;p56"/>
            <p:cNvSpPr/>
            <p:nvPr/>
          </p:nvSpPr>
          <p:spPr>
            <a:xfrm>
              <a:off x="3913" y="1749"/>
              <a:ext cx="300" cy="600"/>
            </a:xfrm>
            <a:custGeom>
              <a:avLst/>
              <a:gdLst/>
              <a:ahLst/>
              <a:cxnLst/>
              <a:rect l="l" t="t" r="r" b="b"/>
              <a:pathLst>
                <a:path w="120000" h="120000" extrusionOk="0">
                  <a:moveTo>
                    <a:pt x="0" y="75104"/>
                  </a:moveTo>
                  <a:cubicBezTo>
                    <a:pt x="0" y="53286"/>
                    <a:pt x="10758" y="36503"/>
                    <a:pt x="30620" y="24335"/>
                  </a:cubicBezTo>
                  <a:cubicBezTo>
                    <a:pt x="51310" y="12167"/>
                    <a:pt x="80275" y="3776"/>
                    <a:pt x="118344" y="0"/>
                  </a:cubicBezTo>
                  <a:cubicBezTo>
                    <a:pt x="118344" y="22237"/>
                    <a:pt x="118344" y="22237"/>
                    <a:pt x="118344" y="22237"/>
                  </a:cubicBezTo>
                  <a:cubicBezTo>
                    <a:pt x="89379" y="26853"/>
                    <a:pt x="70344" y="34825"/>
                    <a:pt x="60413" y="46153"/>
                  </a:cubicBezTo>
                  <a:cubicBezTo>
                    <a:pt x="55448" y="52447"/>
                    <a:pt x="52965" y="58321"/>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382" name="Google Shape;382;p56"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sic Template Quote 2 Blue">
  <p:cSld name="Basic Template Quote 2 Blue">
    <p:spTree>
      <p:nvGrpSpPr>
        <p:cNvPr id="1" name="Shape 383"/>
        <p:cNvGrpSpPr/>
        <p:nvPr/>
      </p:nvGrpSpPr>
      <p:grpSpPr>
        <a:xfrm>
          <a:off x="0" y="0"/>
          <a:ext cx="0" cy="0"/>
          <a:chOff x="0" y="0"/>
          <a:chExt cx="0" cy="0"/>
        </a:xfrm>
      </p:grpSpPr>
      <p:sp>
        <p:nvSpPr>
          <p:cNvPr id="384" name="Google Shape;384;p57"/>
          <p:cNvSpPr txBox="1">
            <a:spLocks noGrp="1"/>
          </p:cNvSpPr>
          <p:nvPr>
            <p:ph type="title"/>
          </p:nvPr>
        </p:nvSpPr>
        <p:spPr>
          <a:xfrm>
            <a:off x="2926726" y="1138069"/>
            <a:ext cx="5466000" cy="1724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3000"/>
              <a:buFont typeface="Helvetica Neue"/>
              <a:buNone/>
              <a:defRPr sz="3000" b="0" i="0" u="none" strike="noStrike" cap="none">
                <a:solidFill>
                  <a:schemeClr val="lt2"/>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85" name="Google Shape;385;p57"/>
          <p:cNvSpPr txBox="1">
            <a:spLocks noGrp="1"/>
          </p:cNvSpPr>
          <p:nvPr>
            <p:ph type="subTitle" idx="1"/>
          </p:nvPr>
        </p:nvSpPr>
        <p:spPr>
          <a:xfrm>
            <a:off x="2926726" y="2931505"/>
            <a:ext cx="41949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386" name="Google Shape;386;p57"/>
          <p:cNvGrpSpPr/>
          <p:nvPr/>
        </p:nvGrpSpPr>
        <p:grpSpPr>
          <a:xfrm>
            <a:off x="566057" y="948502"/>
            <a:ext cx="2026442" cy="2026441"/>
            <a:chOff x="3048" y="1369"/>
            <a:chExt cx="1500" cy="1500"/>
          </a:xfrm>
        </p:grpSpPr>
        <p:sp>
          <p:nvSpPr>
            <p:cNvPr id="387" name="Google Shape;387;p57"/>
            <p:cNvSpPr/>
            <p:nvPr/>
          </p:nvSpPr>
          <p:spPr>
            <a:xfrm>
              <a:off x="3048" y="1369"/>
              <a:ext cx="1500" cy="1500"/>
            </a:xfrm>
            <a:prstGeom prst="ellipse">
              <a:avLst/>
            </a:prstGeom>
            <a:solidFill>
              <a:srgbClr val="71C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388" name="Google Shape;388;p57"/>
            <p:cNvSpPr/>
            <p:nvPr/>
          </p:nvSpPr>
          <p:spPr>
            <a:xfrm>
              <a:off x="3429" y="1749"/>
              <a:ext cx="300" cy="600"/>
            </a:xfrm>
            <a:custGeom>
              <a:avLst/>
              <a:gdLst/>
              <a:ahLst/>
              <a:cxnLst/>
              <a:rect l="l" t="t" r="r" b="b"/>
              <a:pathLst>
                <a:path w="120000" h="120000" extrusionOk="0">
                  <a:moveTo>
                    <a:pt x="0" y="75104"/>
                  </a:moveTo>
                  <a:cubicBezTo>
                    <a:pt x="0" y="53706"/>
                    <a:pt x="9931" y="36923"/>
                    <a:pt x="30620" y="24335"/>
                  </a:cubicBezTo>
                  <a:cubicBezTo>
                    <a:pt x="50482" y="12167"/>
                    <a:pt x="79448" y="3776"/>
                    <a:pt x="118344" y="0"/>
                  </a:cubicBezTo>
                  <a:cubicBezTo>
                    <a:pt x="118344" y="22237"/>
                    <a:pt x="118344" y="22237"/>
                    <a:pt x="118344" y="22237"/>
                  </a:cubicBezTo>
                  <a:cubicBezTo>
                    <a:pt x="89379" y="26853"/>
                    <a:pt x="70344" y="34825"/>
                    <a:pt x="60413" y="45734"/>
                  </a:cubicBezTo>
                  <a:cubicBezTo>
                    <a:pt x="55448" y="51608"/>
                    <a:pt x="52965" y="57902"/>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389" name="Google Shape;389;p57"/>
            <p:cNvSpPr/>
            <p:nvPr/>
          </p:nvSpPr>
          <p:spPr>
            <a:xfrm>
              <a:off x="3913" y="1749"/>
              <a:ext cx="300" cy="600"/>
            </a:xfrm>
            <a:custGeom>
              <a:avLst/>
              <a:gdLst/>
              <a:ahLst/>
              <a:cxnLst/>
              <a:rect l="l" t="t" r="r" b="b"/>
              <a:pathLst>
                <a:path w="120000" h="120000" extrusionOk="0">
                  <a:moveTo>
                    <a:pt x="0" y="75104"/>
                  </a:moveTo>
                  <a:cubicBezTo>
                    <a:pt x="0" y="53286"/>
                    <a:pt x="10758" y="36503"/>
                    <a:pt x="30620" y="24335"/>
                  </a:cubicBezTo>
                  <a:cubicBezTo>
                    <a:pt x="51310" y="12167"/>
                    <a:pt x="80275" y="3776"/>
                    <a:pt x="118344" y="0"/>
                  </a:cubicBezTo>
                  <a:cubicBezTo>
                    <a:pt x="118344" y="22237"/>
                    <a:pt x="118344" y="22237"/>
                    <a:pt x="118344" y="22237"/>
                  </a:cubicBezTo>
                  <a:cubicBezTo>
                    <a:pt x="89379" y="26853"/>
                    <a:pt x="70344" y="34825"/>
                    <a:pt x="60413" y="46153"/>
                  </a:cubicBezTo>
                  <a:cubicBezTo>
                    <a:pt x="55448" y="52447"/>
                    <a:pt x="52965" y="58321"/>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390" name="Google Shape;390;p57"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Basic Template Quote 2 Blue">
  <p:cSld name="1_Basic Template Quote 2 Blue">
    <p:spTree>
      <p:nvGrpSpPr>
        <p:cNvPr id="1" name="Shape 391"/>
        <p:cNvGrpSpPr/>
        <p:nvPr/>
      </p:nvGrpSpPr>
      <p:grpSpPr>
        <a:xfrm>
          <a:off x="0" y="0"/>
          <a:ext cx="0" cy="0"/>
          <a:chOff x="0" y="0"/>
          <a:chExt cx="0" cy="0"/>
        </a:xfrm>
      </p:grpSpPr>
      <p:sp>
        <p:nvSpPr>
          <p:cNvPr id="392" name="Google Shape;392;p58"/>
          <p:cNvSpPr txBox="1">
            <a:spLocks noGrp="1"/>
          </p:cNvSpPr>
          <p:nvPr>
            <p:ph type="title"/>
          </p:nvPr>
        </p:nvSpPr>
        <p:spPr>
          <a:xfrm>
            <a:off x="2926726" y="1138069"/>
            <a:ext cx="5466000" cy="1724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3000"/>
              <a:buFont typeface="Helvetica Neue"/>
              <a:buNone/>
              <a:defRPr sz="3000" b="0" i="0" u="none" strike="noStrike" cap="none">
                <a:solidFill>
                  <a:schemeClr val="lt2"/>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93" name="Google Shape;393;p58"/>
          <p:cNvSpPr txBox="1">
            <a:spLocks noGrp="1"/>
          </p:cNvSpPr>
          <p:nvPr>
            <p:ph type="subTitle" idx="1"/>
          </p:nvPr>
        </p:nvSpPr>
        <p:spPr>
          <a:xfrm>
            <a:off x="2926726" y="2931505"/>
            <a:ext cx="41949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394" name="Google Shape;394;p58"/>
          <p:cNvGrpSpPr/>
          <p:nvPr/>
        </p:nvGrpSpPr>
        <p:grpSpPr>
          <a:xfrm>
            <a:off x="566057" y="948502"/>
            <a:ext cx="2026442" cy="2026441"/>
            <a:chOff x="3048" y="1369"/>
            <a:chExt cx="1500" cy="1500"/>
          </a:xfrm>
        </p:grpSpPr>
        <p:sp>
          <p:nvSpPr>
            <p:cNvPr id="395" name="Google Shape;395;p58"/>
            <p:cNvSpPr/>
            <p:nvPr/>
          </p:nvSpPr>
          <p:spPr>
            <a:xfrm>
              <a:off x="3048" y="1369"/>
              <a:ext cx="1500" cy="1500"/>
            </a:xfrm>
            <a:prstGeom prst="ellipse">
              <a:avLst/>
            </a:prstGeom>
            <a:solidFill>
              <a:srgbClr val="FF6A1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396" name="Google Shape;396;p58"/>
            <p:cNvSpPr/>
            <p:nvPr/>
          </p:nvSpPr>
          <p:spPr>
            <a:xfrm>
              <a:off x="3429" y="1749"/>
              <a:ext cx="300" cy="600"/>
            </a:xfrm>
            <a:custGeom>
              <a:avLst/>
              <a:gdLst/>
              <a:ahLst/>
              <a:cxnLst/>
              <a:rect l="l" t="t" r="r" b="b"/>
              <a:pathLst>
                <a:path w="120000" h="120000" extrusionOk="0">
                  <a:moveTo>
                    <a:pt x="0" y="75104"/>
                  </a:moveTo>
                  <a:cubicBezTo>
                    <a:pt x="0" y="53706"/>
                    <a:pt x="9931" y="36923"/>
                    <a:pt x="30620" y="24335"/>
                  </a:cubicBezTo>
                  <a:cubicBezTo>
                    <a:pt x="50482" y="12167"/>
                    <a:pt x="79448" y="3776"/>
                    <a:pt x="118344" y="0"/>
                  </a:cubicBezTo>
                  <a:cubicBezTo>
                    <a:pt x="118344" y="22237"/>
                    <a:pt x="118344" y="22237"/>
                    <a:pt x="118344" y="22237"/>
                  </a:cubicBezTo>
                  <a:cubicBezTo>
                    <a:pt x="89379" y="26853"/>
                    <a:pt x="70344" y="34825"/>
                    <a:pt x="60413" y="45734"/>
                  </a:cubicBezTo>
                  <a:cubicBezTo>
                    <a:pt x="55448" y="51608"/>
                    <a:pt x="52965" y="57902"/>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397" name="Google Shape;397;p58"/>
            <p:cNvSpPr/>
            <p:nvPr/>
          </p:nvSpPr>
          <p:spPr>
            <a:xfrm>
              <a:off x="3913" y="1749"/>
              <a:ext cx="300" cy="600"/>
            </a:xfrm>
            <a:custGeom>
              <a:avLst/>
              <a:gdLst/>
              <a:ahLst/>
              <a:cxnLst/>
              <a:rect l="l" t="t" r="r" b="b"/>
              <a:pathLst>
                <a:path w="120000" h="120000" extrusionOk="0">
                  <a:moveTo>
                    <a:pt x="0" y="75104"/>
                  </a:moveTo>
                  <a:cubicBezTo>
                    <a:pt x="0" y="53286"/>
                    <a:pt x="10758" y="36503"/>
                    <a:pt x="30620" y="24335"/>
                  </a:cubicBezTo>
                  <a:cubicBezTo>
                    <a:pt x="51310" y="12167"/>
                    <a:pt x="80275" y="3776"/>
                    <a:pt x="118344" y="0"/>
                  </a:cubicBezTo>
                  <a:cubicBezTo>
                    <a:pt x="118344" y="22237"/>
                    <a:pt x="118344" y="22237"/>
                    <a:pt x="118344" y="22237"/>
                  </a:cubicBezTo>
                  <a:cubicBezTo>
                    <a:pt x="89379" y="26853"/>
                    <a:pt x="70344" y="34825"/>
                    <a:pt x="60413" y="46153"/>
                  </a:cubicBezTo>
                  <a:cubicBezTo>
                    <a:pt x="55448" y="52447"/>
                    <a:pt x="52965" y="58321"/>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398" name="Google Shape;398;p58"/>
          <p:cNvPicPr preferRelativeResize="0"/>
          <p:nvPr/>
        </p:nvPicPr>
        <p:blipFill rotWithShape="1">
          <a:blip r:embed="rId2">
            <a:alphaModFix/>
          </a:blip>
          <a:srcRect/>
          <a:stretch/>
        </p:blipFill>
        <p:spPr>
          <a:xfrm>
            <a:off x="-4572" y="4528721"/>
            <a:ext cx="4325112" cy="619506"/>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sic Template Quote 2 Green">
  <p:cSld name="Basic Template Quote 2 Green">
    <p:spTree>
      <p:nvGrpSpPr>
        <p:cNvPr id="1" name="Shape 399"/>
        <p:cNvGrpSpPr/>
        <p:nvPr/>
      </p:nvGrpSpPr>
      <p:grpSpPr>
        <a:xfrm>
          <a:off x="0" y="0"/>
          <a:ext cx="0" cy="0"/>
          <a:chOff x="0" y="0"/>
          <a:chExt cx="0" cy="0"/>
        </a:xfrm>
      </p:grpSpPr>
      <p:sp>
        <p:nvSpPr>
          <p:cNvPr id="400" name="Google Shape;400;p59"/>
          <p:cNvSpPr txBox="1">
            <a:spLocks noGrp="1"/>
          </p:cNvSpPr>
          <p:nvPr>
            <p:ph type="title"/>
          </p:nvPr>
        </p:nvSpPr>
        <p:spPr>
          <a:xfrm>
            <a:off x="2926726" y="1138069"/>
            <a:ext cx="5466000" cy="1724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3000"/>
              <a:buFont typeface="Helvetica Neue"/>
              <a:buNone/>
              <a:defRPr sz="3000" b="0" i="0" u="none" strike="noStrike" cap="none">
                <a:solidFill>
                  <a:schemeClr val="lt2"/>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01" name="Google Shape;401;p59"/>
          <p:cNvSpPr txBox="1">
            <a:spLocks noGrp="1"/>
          </p:cNvSpPr>
          <p:nvPr>
            <p:ph type="subTitle" idx="1"/>
          </p:nvPr>
        </p:nvSpPr>
        <p:spPr>
          <a:xfrm>
            <a:off x="2926726" y="2931505"/>
            <a:ext cx="4194900" cy="12417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L="342900" marR="0" lvl="1" indent="0"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402" name="Google Shape;402;p59"/>
          <p:cNvGrpSpPr/>
          <p:nvPr/>
        </p:nvGrpSpPr>
        <p:grpSpPr>
          <a:xfrm>
            <a:off x="566057" y="948502"/>
            <a:ext cx="2026442" cy="2026441"/>
            <a:chOff x="3048" y="1369"/>
            <a:chExt cx="1500" cy="1500"/>
          </a:xfrm>
        </p:grpSpPr>
        <p:sp>
          <p:nvSpPr>
            <p:cNvPr id="403" name="Google Shape;403;p59"/>
            <p:cNvSpPr/>
            <p:nvPr/>
          </p:nvSpPr>
          <p:spPr>
            <a:xfrm>
              <a:off x="3048" y="1369"/>
              <a:ext cx="1500" cy="1500"/>
            </a:xfrm>
            <a:prstGeom prst="ellipse">
              <a:avLst/>
            </a:prstGeom>
            <a:solidFill>
              <a:srgbClr val="78BE2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404" name="Google Shape;404;p59"/>
            <p:cNvSpPr/>
            <p:nvPr/>
          </p:nvSpPr>
          <p:spPr>
            <a:xfrm>
              <a:off x="3429" y="1749"/>
              <a:ext cx="300" cy="600"/>
            </a:xfrm>
            <a:custGeom>
              <a:avLst/>
              <a:gdLst/>
              <a:ahLst/>
              <a:cxnLst/>
              <a:rect l="l" t="t" r="r" b="b"/>
              <a:pathLst>
                <a:path w="120000" h="120000" extrusionOk="0">
                  <a:moveTo>
                    <a:pt x="0" y="75104"/>
                  </a:moveTo>
                  <a:cubicBezTo>
                    <a:pt x="0" y="53706"/>
                    <a:pt x="9931" y="36923"/>
                    <a:pt x="30620" y="24335"/>
                  </a:cubicBezTo>
                  <a:cubicBezTo>
                    <a:pt x="50482" y="12167"/>
                    <a:pt x="79448" y="3776"/>
                    <a:pt x="118344" y="0"/>
                  </a:cubicBezTo>
                  <a:cubicBezTo>
                    <a:pt x="118344" y="22237"/>
                    <a:pt x="118344" y="22237"/>
                    <a:pt x="118344" y="22237"/>
                  </a:cubicBezTo>
                  <a:cubicBezTo>
                    <a:pt x="89379" y="26853"/>
                    <a:pt x="70344" y="34825"/>
                    <a:pt x="60413" y="45734"/>
                  </a:cubicBezTo>
                  <a:cubicBezTo>
                    <a:pt x="55448" y="51608"/>
                    <a:pt x="52965" y="57902"/>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405" name="Google Shape;405;p59"/>
            <p:cNvSpPr/>
            <p:nvPr/>
          </p:nvSpPr>
          <p:spPr>
            <a:xfrm>
              <a:off x="3913" y="1749"/>
              <a:ext cx="300" cy="600"/>
            </a:xfrm>
            <a:custGeom>
              <a:avLst/>
              <a:gdLst/>
              <a:ahLst/>
              <a:cxnLst/>
              <a:rect l="l" t="t" r="r" b="b"/>
              <a:pathLst>
                <a:path w="120000" h="120000" extrusionOk="0">
                  <a:moveTo>
                    <a:pt x="0" y="75104"/>
                  </a:moveTo>
                  <a:cubicBezTo>
                    <a:pt x="0" y="53286"/>
                    <a:pt x="10758" y="36503"/>
                    <a:pt x="30620" y="24335"/>
                  </a:cubicBezTo>
                  <a:cubicBezTo>
                    <a:pt x="51310" y="12167"/>
                    <a:pt x="80275" y="3776"/>
                    <a:pt x="118344" y="0"/>
                  </a:cubicBezTo>
                  <a:cubicBezTo>
                    <a:pt x="118344" y="22237"/>
                    <a:pt x="118344" y="22237"/>
                    <a:pt x="118344" y="22237"/>
                  </a:cubicBezTo>
                  <a:cubicBezTo>
                    <a:pt x="89379" y="26853"/>
                    <a:pt x="70344" y="34825"/>
                    <a:pt x="60413" y="46153"/>
                  </a:cubicBezTo>
                  <a:cubicBezTo>
                    <a:pt x="55448" y="52447"/>
                    <a:pt x="52965" y="58321"/>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406" name="Google Shape;406;p59"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sic Template Photo 1 Pink">
  <p:cSld name="Basic Template Photo 1 Pink">
    <p:spTree>
      <p:nvGrpSpPr>
        <p:cNvPr id="1" name="Shape 407"/>
        <p:cNvGrpSpPr/>
        <p:nvPr/>
      </p:nvGrpSpPr>
      <p:grpSpPr>
        <a:xfrm>
          <a:off x="0" y="0"/>
          <a:ext cx="0" cy="0"/>
          <a:chOff x="0" y="0"/>
          <a:chExt cx="0" cy="0"/>
        </a:xfrm>
      </p:grpSpPr>
      <p:sp>
        <p:nvSpPr>
          <p:cNvPr id="408" name="Google Shape;408;p60"/>
          <p:cNvSpPr txBox="1">
            <a:spLocks noGrp="1"/>
          </p:cNvSpPr>
          <p:nvPr>
            <p:ph type="body" idx="1"/>
          </p:nvPr>
        </p:nvSpPr>
        <p:spPr>
          <a:xfrm>
            <a:off x="342900" y="1493501"/>
            <a:ext cx="4229100" cy="2217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09" name="Google Shape;409;p60"/>
          <p:cNvSpPr>
            <a:spLocks noGrp="1"/>
          </p:cNvSpPr>
          <p:nvPr>
            <p:ph type="pic" idx="2"/>
          </p:nvPr>
        </p:nvSpPr>
        <p:spPr>
          <a:xfrm>
            <a:off x="4920338" y="468086"/>
            <a:ext cx="3668700" cy="3668400"/>
          </a:xfrm>
          <a:prstGeom prst="ellipse">
            <a:avLst/>
          </a:prstGeom>
          <a:noFill/>
          <a:ln w="190500" cap="flat" cmpd="sng">
            <a:solidFill>
              <a:srgbClr val="F2F2F2"/>
            </a:solidFill>
            <a:prstDash val="solid"/>
            <a:round/>
            <a:headEnd type="none" w="sm" len="sm"/>
            <a:tailEnd type="none" w="sm" len="sm"/>
          </a:ln>
        </p:spPr>
        <p:txBody>
          <a:bodyPr spcFirstLastPara="1" wrap="square" lIns="68575" tIns="68575" rIns="68575" bIns="68575" anchor="ctr" anchorCtr="0">
            <a:noAutofit/>
          </a:bodyPr>
          <a:lstStyle>
            <a:lvl1pPr marL="0" marR="0" lvl="0" indent="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Helvetica Neue"/>
                <a:ea typeface="Helvetica Neue"/>
                <a:cs typeface="Helvetica Neue"/>
                <a:sym typeface="Helvetica Neue"/>
              </a:defRPr>
            </a:lvl1pPr>
            <a:lvl2pPr marL="431800" marR="0" lvl="1" indent="-1778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685800" marR="0" lvl="2" indent="-1714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939800" marR="0" lvl="3" indent="-1651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1155700" marR="0" lvl="4" indent="-1651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1892300" marR="0" lvl="5"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2235200" marR="0" lvl="6"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2578100" marR="0" lvl="7"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2921000" marR="0" lvl="8"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10" name="Google Shape;410;p60"/>
          <p:cNvSpPr txBox="1">
            <a:spLocks noGrp="1"/>
          </p:cNvSpPr>
          <p:nvPr>
            <p:ph type="title"/>
          </p:nvPr>
        </p:nvSpPr>
        <p:spPr>
          <a:xfrm>
            <a:off x="342701" y="439929"/>
            <a:ext cx="4229400" cy="9648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11" name="Google Shape;411;p60"/>
          <p:cNvSpPr txBox="1">
            <a:spLocks noGrp="1"/>
          </p:cNvSpPr>
          <p:nvPr>
            <p:ph type="body" idx="3"/>
          </p:nvPr>
        </p:nvSpPr>
        <p:spPr>
          <a:xfrm>
            <a:off x="342900" y="3776924"/>
            <a:ext cx="42312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12" name="Google Shape;412;p60"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sic Template Photo 1 Blue">
  <p:cSld name="Basic Template Photo 1 Blue">
    <p:spTree>
      <p:nvGrpSpPr>
        <p:cNvPr id="1" name="Shape 413"/>
        <p:cNvGrpSpPr/>
        <p:nvPr/>
      </p:nvGrpSpPr>
      <p:grpSpPr>
        <a:xfrm>
          <a:off x="0" y="0"/>
          <a:ext cx="0" cy="0"/>
          <a:chOff x="0" y="0"/>
          <a:chExt cx="0" cy="0"/>
        </a:xfrm>
      </p:grpSpPr>
      <p:sp>
        <p:nvSpPr>
          <p:cNvPr id="414" name="Google Shape;414;p61"/>
          <p:cNvSpPr txBox="1">
            <a:spLocks noGrp="1"/>
          </p:cNvSpPr>
          <p:nvPr>
            <p:ph type="body" idx="1"/>
          </p:nvPr>
        </p:nvSpPr>
        <p:spPr>
          <a:xfrm>
            <a:off x="342900" y="1493501"/>
            <a:ext cx="4229100" cy="2217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15" name="Google Shape;415;p61"/>
          <p:cNvSpPr>
            <a:spLocks noGrp="1"/>
          </p:cNvSpPr>
          <p:nvPr>
            <p:ph type="pic" idx="2"/>
          </p:nvPr>
        </p:nvSpPr>
        <p:spPr>
          <a:xfrm>
            <a:off x="4920338" y="468086"/>
            <a:ext cx="3668700" cy="3668400"/>
          </a:xfrm>
          <a:prstGeom prst="ellipse">
            <a:avLst/>
          </a:prstGeom>
          <a:noFill/>
          <a:ln w="190500" cap="flat" cmpd="sng">
            <a:solidFill>
              <a:srgbClr val="F2F2F2"/>
            </a:solidFill>
            <a:prstDash val="solid"/>
            <a:round/>
            <a:headEnd type="none" w="sm" len="sm"/>
            <a:tailEnd type="none" w="sm" len="sm"/>
          </a:ln>
        </p:spPr>
        <p:txBody>
          <a:bodyPr spcFirstLastPara="1" wrap="square" lIns="68575" tIns="68575" rIns="68575" bIns="68575" anchor="ctr" anchorCtr="0">
            <a:noAutofit/>
          </a:bodyPr>
          <a:lstStyle>
            <a:lvl1pPr marL="0" marR="0" lvl="0" indent="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Helvetica Neue"/>
                <a:ea typeface="Helvetica Neue"/>
                <a:cs typeface="Helvetica Neue"/>
                <a:sym typeface="Helvetica Neue"/>
              </a:defRPr>
            </a:lvl1pPr>
            <a:lvl2pPr marL="431800" marR="0" lvl="1" indent="-1778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685800" marR="0" lvl="2" indent="-1714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939800" marR="0" lvl="3" indent="-1651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1155700" marR="0" lvl="4" indent="-1651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1892300" marR="0" lvl="5"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2235200" marR="0" lvl="6"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2578100" marR="0" lvl="7"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2921000" marR="0" lvl="8"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16" name="Google Shape;416;p61"/>
          <p:cNvSpPr txBox="1">
            <a:spLocks noGrp="1"/>
          </p:cNvSpPr>
          <p:nvPr>
            <p:ph type="title"/>
          </p:nvPr>
        </p:nvSpPr>
        <p:spPr>
          <a:xfrm>
            <a:off x="342701" y="439929"/>
            <a:ext cx="4229400" cy="9648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17" name="Google Shape;417;p61"/>
          <p:cNvSpPr txBox="1">
            <a:spLocks noGrp="1"/>
          </p:cNvSpPr>
          <p:nvPr>
            <p:ph type="body" idx="3"/>
          </p:nvPr>
        </p:nvSpPr>
        <p:spPr>
          <a:xfrm>
            <a:off x="342900" y="3776924"/>
            <a:ext cx="42312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18" name="Google Shape;418;p61"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er with four columns">
  <p:cSld name="CUSTOM_3_2_1_1">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7"/>
          <p:cNvSpPr txBox="1">
            <a:spLocks noGrp="1"/>
          </p:cNvSpPr>
          <p:nvPr>
            <p:ph type="subTitle" idx="1"/>
          </p:nvPr>
        </p:nvSpPr>
        <p:spPr>
          <a:xfrm>
            <a:off x="331000" y="1238250"/>
            <a:ext cx="1940700" cy="10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accent6"/>
              </a:buClr>
              <a:buSzPts val="1800"/>
              <a:buNone/>
              <a:defRPr sz="1800" b="1" i="0" u="none" strike="noStrike" cap="none">
                <a:solidFill>
                  <a:schemeClr val="accent6"/>
                </a:solidFill>
              </a:defRPr>
            </a:lvl1pPr>
            <a:lvl2pPr marL="342900" marR="0" lvl="1" indent="0" algn="ctr" rtl="0">
              <a:lnSpc>
                <a:spcPct val="90000"/>
              </a:lnSpc>
              <a:spcBef>
                <a:spcPts val="400"/>
              </a:spcBef>
              <a:spcAft>
                <a:spcPts val="0"/>
              </a:spcAft>
              <a:buClr>
                <a:schemeClr val="accent6"/>
              </a:buClr>
              <a:buSzPts val="1800"/>
              <a:buFont typeface="Arial"/>
              <a:buNone/>
              <a:defRPr sz="1500" b="0" i="0" u="none" strike="noStrike" cap="none">
                <a:solidFill>
                  <a:schemeClr val="accent6"/>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accent6"/>
              </a:buClr>
              <a:buSzPts val="1500"/>
              <a:buFont typeface="Arial"/>
              <a:buNone/>
              <a:defRPr sz="1400" b="0" i="0" u="none" strike="noStrike" cap="none">
                <a:solidFill>
                  <a:schemeClr val="accent6"/>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9pPr>
          </a:lstStyle>
          <a:p>
            <a:endParaRPr/>
          </a:p>
        </p:txBody>
      </p:sp>
      <p:sp>
        <p:nvSpPr>
          <p:cNvPr id="50" name="Google Shape;50;p7"/>
          <p:cNvSpPr txBox="1">
            <a:spLocks noGrp="1"/>
          </p:cNvSpPr>
          <p:nvPr>
            <p:ph type="subTitle" idx="2"/>
          </p:nvPr>
        </p:nvSpPr>
        <p:spPr>
          <a:xfrm>
            <a:off x="331000" y="2276550"/>
            <a:ext cx="1940700" cy="22383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000"/>
              <a:buNone/>
              <a:defRPr sz="1000" i="0" u="none" strike="noStrike" cap="none">
                <a:solidFill>
                  <a:schemeClr val="lt2"/>
                </a:solidFill>
              </a:defRPr>
            </a:lvl1pPr>
            <a:lvl2pPr marL="342900" marR="0" lvl="1"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endParaRPr/>
          </a:p>
        </p:txBody>
      </p:sp>
      <p:sp>
        <p:nvSpPr>
          <p:cNvPr id="51" name="Google Shape;51;p7"/>
          <p:cNvSpPr txBox="1">
            <a:spLocks noGrp="1"/>
          </p:cNvSpPr>
          <p:nvPr>
            <p:ph type="subTitle" idx="3"/>
          </p:nvPr>
        </p:nvSpPr>
        <p:spPr>
          <a:xfrm>
            <a:off x="2514600" y="1238250"/>
            <a:ext cx="1940700" cy="10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accent6"/>
              </a:buClr>
              <a:buSzPts val="1800"/>
              <a:buNone/>
              <a:defRPr sz="1800" b="1" i="0" u="none" strike="noStrike" cap="none">
                <a:solidFill>
                  <a:schemeClr val="accent6"/>
                </a:solidFill>
              </a:defRPr>
            </a:lvl1pPr>
            <a:lvl2pPr marL="342900" marR="0" lvl="1" indent="0" algn="ctr" rtl="0">
              <a:lnSpc>
                <a:spcPct val="90000"/>
              </a:lnSpc>
              <a:spcBef>
                <a:spcPts val="400"/>
              </a:spcBef>
              <a:spcAft>
                <a:spcPts val="0"/>
              </a:spcAft>
              <a:buClr>
                <a:schemeClr val="accent6"/>
              </a:buClr>
              <a:buSzPts val="1800"/>
              <a:buFont typeface="Arial"/>
              <a:buNone/>
              <a:defRPr sz="1500" b="0" i="0" u="none" strike="noStrike" cap="none">
                <a:solidFill>
                  <a:schemeClr val="accent6"/>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accent6"/>
              </a:buClr>
              <a:buSzPts val="1500"/>
              <a:buFont typeface="Arial"/>
              <a:buNone/>
              <a:defRPr sz="1400" b="0" i="0" u="none" strike="noStrike" cap="none">
                <a:solidFill>
                  <a:schemeClr val="accent6"/>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9pPr>
          </a:lstStyle>
          <a:p>
            <a:endParaRPr/>
          </a:p>
        </p:txBody>
      </p:sp>
      <p:sp>
        <p:nvSpPr>
          <p:cNvPr id="52" name="Google Shape;52;p7"/>
          <p:cNvSpPr txBox="1">
            <a:spLocks noGrp="1"/>
          </p:cNvSpPr>
          <p:nvPr>
            <p:ph type="subTitle" idx="4"/>
          </p:nvPr>
        </p:nvSpPr>
        <p:spPr>
          <a:xfrm>
            <a:off x="2514600" y="2276550"/>
            <a:ext cx="1940700" cy="22383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000"/>
              <a:buNone/>
              <a:defRPr sz="1000" i="0" u="none" strike="noStrike" cap="none">
                <a:solidFill>
                  <a:schemeClr val="lt2"/>
                </a:solidFill>
              </a:defRPr>
            </a:lvl1pPr>
            <a:lvl2pPr marL="342900" marR="0" lvl="1"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endParaRPr/>
          </a:p>
        </p:txBody>
      </p:sp>
      <p:sp>
        <p:nvSpPr>
          <p:cNvPr id="53" name="Google Shape;53;p7"/>
          <p:cNvSpPr txBox="1">
            <a:spLocks noGrp="1"/>
          </p:cNvSpPr>
          <p:nvPr>
            <p:ph type="subTitle" idx="5"/>
          </p:nvPr>
        </p:nvSpPr>
        <p:spPr>
          <a:xfrm>
            <a:off x="4698200" y="1238250"/>
            <a:ext cx="1940700" cy="10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accent6"/>
              </a:buClr>
              <a:buSzPts val="1800"/>
              <a:buNone/>
              <a:defRPr sz="1800" b="1" i="0" u="none" strike="noStrike" cap="none">
                <a:solidFill>
                  <a:schemeClr val="accent6"/>
                </a:solidFill>
              </a:defRPr>
            </a:lvl1pPr>
            <a:lvl2pPr marL="342900" marR="0" lvl="1" indent="0" algn="ctr" rtl="0">
              <a:lnSpc>
                <a:spcPct val="90000"/>
              </a:lnSpc>
              <a:spcBef>
                <a:spcPts val="400"/>
              </a:spcBef>
              <a:spcAft>
                <a:spcPts val="0"/>
              </a:spcAft>
              <a:buClr>
                <a:schemeClr val="accent6"/>
              </a:buClr>
              <a:buSzPts val="1800"/>
              <a:buFont typeface="Arial"/>
              <a:buNone/>
              <a:defRPr sz="1500" b="0" i="0" u="none" strike="noStrike" cap="none">
                <a:solidFill>
                  <a:schemeClr val="accent6"/>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accent6"/>
              </a:buClr>
              <a:buSzPts val="1500"/>
              <a:buFont typeface="Arial"/>
              <a:buNone/>
              <a:defRPr sz="1400" b="0" i="0" u="none" strike="noStrike" cap="none">
                <a:solidFill>
                  <a:schemeClr val="accent6"/>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9pPr>
          </a:lstStyle>
          <a:p>
            <a:endParaRPr/>
          </a:p>
        </p:txBody>
      </p:sp>
      <p:sp>
        <p:nvSpPr>
          <p:cNvPr id="54" name="Google Shape;54;p7"/>
          <p:cNvSpPr txBox="1">
            <a:spLocks noGrp="1"/>
          </p:cNvSpPr>
          <p:nvPr>
            <p:ph type="subTitle" idx="6"/>
          </p:nvPr>
        </p:nvSpPr>
        <p:spPr>
          <a:xfrm>
            <a:off x="4698200" y="2276550"/>
            <a:ext cx="1940700" cy="22383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000"/>
              <a:buNone/>
              <a:defRPr sz="1000" i="0" u="none" strike="noStrike" cap="none">
                <a:solidFill>
                  <a:schemeClr val="lt2"/>
                </a:solidFill>
              </a:defRPr>
            </a:lvl1pPr>
            <a:lvl2pPr marL="342900" marR="0" lvl="1"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endParaRPr/>
          </a:p>
        </p:txBody>
      </p:sp>
      <p:sp>
        <p:nvSpPr>
          <p:cNvPr id="55" name="Google Shape;55;p7"/>
          <p:cNvSpPr txBox="1">
            <a:spLocks noGrp="1"/>
          </p:cNvSpPr>
          <p:nvPr>
            <p:ph type="subTitle" idx="7"/>
          </p:nvPr>
        </p:nvSpPr>
        <p:spPr>
          <a:xfrm>
            <a:off x="6881800" y="1238250"/>
            <a:ext cx="1940700" cy="10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accent6"/>
              </a:buClr>
              <a:buSzPts val="1800"/>
              <a:buNone/>
              <a:defRPr sz="1800" b="1" i="0" u="none" strike="noStrike" cap="none">
                <a:solidFill>
                  <a:schemeClr val="accent6"/>
                </a:solidFill>
              </a:defRPr>
            </a:lvl1pPr>
            <a:lvl2pPr marL="342900" marR="0" lvl="1" indent="0" algn="ctr" rtl="0">
              <a:lnSpc>
                <a:spcPct val="90000"/>
              </a:lnSpc>
              <a:spcBef>
                <a:spcPts val="400"/>
              </a:spcBef>
              <a:spcAft>
                <a:spcPts val="0"/>
              </a:spcAft>
              <a:buClr>
                <a:schemeClr val="accent6"/>
              </a:buClr>
              <a:buSzPts val="1800"/>
              <a:buFont typeface="Arial"/>
              <a:buNone/>
              <a:defRPr sz="1500" b="0" i="0" u="none" strike="noStrike" cap="none">
                <a:solidFill>
                  <a:schemeClr val="accent6"/>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accent6"/>
              </a:buClr>
              <a:buSzPts val="1500"/>
              <a:buFont typeface="Arial"/>
              <a:buNone/>
              <a:defRPr sz="1400" b="0" i="0" u="none" strike="noStrike" cap="none">
                <a:solidFill>
                  <a:schemeClr val="accent6"/>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accent6"/>
              </a:buClr>
              <a:buSzPts val="1400"/>
              <a:buFont typeface="Arial"/>
              <a:buNone/>
              <a:defRPr sz="1200" b="0" i="0" u="none" strike="noStrike" cap="none">
                <a:solidFill>
                  <a:schemeClr val="accent6"/>
                </a:solidFill>
                <a:latin typeface="Helvetica Neue"/>
                <a:ea typeface="Helvetica Neue"/>
                <a:cs typeface="Helvetica Neue"/>
                <a:sym typeface="Helvetica Neue"/>
              </a:defRPr>
            </a:lvl9pPr>
          </a:lstStyle>
          <a:p>
            <a:endParaRPr/>
          </a:p>
        </p:txBody>
      </p:sp>
      <p:sp>
        <p:nvSpPr>
          <p:cNvPr id="56" name="Google Shape;56;p7"/>
          <p:cNvSpPr txBox="1">
            <a:spLocks noGrp="1"/>
          </p:cNvSpPr>
          <p:nvPr>
            <p:ph type="subTitle" idx="8"/>
          </p:nvPr>
        </p:nvSpPr>
        <p:spPr>
          <a:xfrm>
            <a:off x="6881800" y="2276550"/>
            <a:ext cx="1940700" cy="22383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2"/>
              </a:buClr>
              <a:buSzPts val="1000"/>
              <a:buNone/>
              <a:defRPr sz="1000" i="0" u="none" strike="noStrike" cap="none">
                <a:solidFill>
                  <a:schemeClr val="lt2"/>
                </a:solidFill>
              </a:defRPr>
            </a:lvl1pPr>
            <a:lvl2pPr marL="342900" marR="0" lvl="1"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2"/>
              </a:buClr>
              <a:buSzPts val="1000"/>
              <a:buFont typeface="Arial"/>
              <a:buNone/>
              <a:defRPr sz="1000" b="0" i="0" u="none" strike="noStrike" cap="none">
                <a:solidFill>
                  <a:schemeClr val="lt2"/>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endParaRPr/>
          </a:p>
        </p:txBody>
      </p:sp>
      <p:sp>
        <p:nvSpPr>
          <p:cNvPr id="57" name="Google Shape;57;p7"/>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2"/>
                </a:solidFill>
                <a:latin typeface="Helvetica Neue"/>
                <a:ea typeface="Helvetica Neue"/>
                <a:cs typeface="Helvetica Neue"/>
                <a:sym typeface="Helvetica Neue"/>
              </a:rPr>
              <a:t>‹#›</a:t>
            </a:fld>
            <a:endParaRPr sz="1100" i="0" u="none" strike="noStrike" cap="none">
              <a:solidFill>
                <a:schemeClr val="lt2"/>
              </a:solidFill>
              <a:latin typeface="Avenir"/>
              <a:ea typeface="Avenir"/>
              <a:cs typeface="Avenir"/>
              <a:sym typeface="Avenir"/>
            </a:endParaRPr>
          </a:p>
        </p:txBody>
      </p:sp>
      <p:sp>
        <p:nvSpPr>
          <p:cNvPr id="58" name="Google Shape;58;p7"/>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2"/>
                </a:solidFill>
                <a:latin typeface="Avenir"/>
                <a:ea typeface="Avenir"/>
                <a:cs typeface="Avenir"/>
                <a:sym typeface="Avenir"/>
              </a:rPr>
              <a:t>Copyright © 201</a:t>
            </a:r>
            <a:r>
              <a:rPr lang="en" sz="500">
                <a:solidFill>
                  <a:schemeClr val="lt2"/>
                </a:solidFill>
                <a:latin typeface="Avenir"/>
                <a:ea typeface="Avenir"/>
                <a:cs typeface="Avenir"/>
                <a:sym typeface="Avenir"/>
              </a:rPr>
              <a:t>8</a:t>
            </a:r>
            <a:r>
              <a:rPr lang="en" sz="500" i="0" u="none" strike="noStrike" cap="none">
                <a:solidFill>
                  <a:schemeClr val="lt2"/>
                </a:solidFill>
                <a:latin typeface="Avenir"/>
                <a:ea typeface="Avenir"/>
                <a:cs typeface="Avenir"/>
                <a:sym typeface="Avenir"/>
              </a:rPr>
              <a:t> 23andMe, Inc.</a:t>
            </a:r>
            <a:endParaRPr sz="500" i="0" u="none" strike="noStrike" cap="none">
              <a:solidFill>
                <a:schemeClr val="lt2"/>
              </a:solidFill>
              <a:latin typeface="Avenir"/>
              <a:ea typeface="Avenir"/>
              <a:cs typeface="Avenir"/>
              <a:sym typeface="Avenir"/>
            </a:endParaRPr>
          </a:p>
        </p:txBody>
      </p:sp>
      <p:pic>
        <p:nvPicPr>
          <p:cNvPr id="59" name="Google Shape;59;p7"/>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60" name="Google Shape;60;p7"/>
          <p:cNvSpPr txBox="1">
            <a:spLocks noGrp="1"/>
          </p:cNvSpPr>
          <p:nvPr>
            <p:ph type="subTitle" idx="9"/>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2"/>
              </a:buClr>
              <a:buSzPts val="800"/>
              <a:buNone/>
              <a:defRPr sz="800" i="0" u="none" strike="noStrike" cap="none">
                <a:solidFill>
                  <a:schemeClr val="lt2"/>
                </a:solidFill>
              </a:defRPr>
            </a:lvl1pPr>
            <a:lvl2pPr marL="342900" marR="0" lvl="1" indent="0" algn="ctr" rtl="0">
              <a:lnSpc>
                <a:spcPct val="90000"/>
              </a:lnSpc>
              <a:spcBef>
                <a:spcPts val="400"/>
              </a:spcBef>
              <a:spcAft>
                <a:spcPts val="0"/>
              </a:spcAft>
              <a:buClr>
                <a:schemeClr val="lt2"/>
              </a:buClr>
              <a:buSzPts val="1800"/>
              <a:buFont typeface="Arial"/>
              <a:buNone/>
              <a:defRPr sz="1500" b="0" i="0" u="none" strike="noStrike" cap="none">
                <a:solidFill>
                  <a:schemeClr val="lt2"/>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2"/>
              </a:buClr>
              <a:buSzPts val="1500"/>
              <a:buFont typeface="Arial"/>
              <a:buNone/>
              <a:defRPr sz="1400" b="0" i="0" u="none" strike="noStrike" cap="none">
                <a:solidFill>
                  <a:schemeClr val="lt2"/>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2"/>
              </a:buClr>
              <a:buSzPts val="1400"/>
              <a:buFont typeface="Arial"/>
              <a:buNone/>
              <a:defRPr sz="1200" b="0" i="0" u="none" strike="noStrike" cap="none">
                <a:solidFill>
                  <a:schemeClr val="lt2"/>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sic Template Photo 1 Yellow">
  <p:cSld name="Basic Template Photo 1 Yellow">
    <p:spTree>
      <p:nvGrpSpPr>
        <p:cNvPr id="1" name="Shape 419"/>
        <p:cNvGrpSpPr/>
        <p:nvPr/>
      </p:nvGrpSpPr>
      <p:grpSpPr>
        <a:xfrm>
          <a:off x="0" y="0"/>
          <a:ext cx="0" cy="0"/>
          <a:chOff x="0" y="0"/>
          <a:chExt cx="0" cy="0"/>
        </a:xfrm>
      </p:grpSpPr>
      <p:sp>
        <p:nvSpPr>
          <p:cNvPr id="420" name="Google Shape;420;p62"/>
          <p:cNvSpPr txBox="1">
            <a:spLocks noGrp="1"/>
          </p:cNvSpPr>
          <p:nvPr>
            <p:ph type="body" idx="1"/>
          </p:nvPr>
        </p:nvSpPr>
        <p:spPr>
          <a:xfrm>
            <a:off x="342900" y="1493500"/>
            <a:ext cx="4229100" cy="2217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21" name="Google Shape;421;p62"/>
          <p:cNvSpPr>
            <a:spLocks noGrp="1"/>
          </p:cNvSpPr>
          <p:nvPr>
            <p:ph type="pic" idx="2"/>
          </p:nvPr>
        </p:nvSpPr>
        <p:spPr>
          <a:xfrm>
            <a:off x="4920338" y="468086"/>
            <a:ext cx="3668700" cy="3668400"/>
          </a:xfrm>
          <a:prstGeom prst="ellipse">
            <a:avLst/>
          </a:prstGeom>
          <a:noFill/>
          <a:ln w="190500" cap="flat" cmpd="sng">
            <a:solidFill>
              <a:srgbClr val="F2F2F2"/>
            </a:solidFill>
            <a:prstDash val="solid"/>
            <a:round/>
            <a:headEnd type="none" w="sm" len="sm"/>
            <a:tailEnd type="none" w="sm" len="sm"/>
          </a:ln>
        </p:spPr>
        <p:txBody>
          <a:bodyPr spcFirstLastPara="1" wrap="square" lIns="68575" tIns="68575" rIns="68575" bIns="68575" anchor="ctr" anchorCtr="0">
            <a:noAutofit/>
          </a:bodyPr>
          <a:lstStyle>
            <a:lvl1pPr marL="0" marR="0" lvl="0" indent="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Helvetica Neue"/>
                <a:ea typeface="Helvetica Neue"/>
                <a:cs typeface="Helvetica Neue"/>
                <a:sym typeface="Helvetica Neue"/>
              </a:defRPr>
            </a:lvl1pPr>
            <a:lvl2pPr marL="431800" marR="0" lvl="1" indent="-1778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685800" marR="0" lvl="2" indent="-1714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939800" marR="0" lvl="3" indent="-1651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1155700" marR="0" lvl="4" indent="-1651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1892300" marR="0" lvl="5"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2235200" marR="0" lvl="6"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2578100" marR="0" lvl="7"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2921000" marR="0" lvl="8"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22" name="Google Shape;422;p62"/>
          <p:cNvSpPr txBox="1">
            <a:spLocks noGrp="1"/>
          </p:cNvSpPr>
          <p:nvPr>
            <p:ph type="title"/>
          </p:nvPr>
        </p:nvSpPr>
        <p:spPr>
          <a:xfrm>
            <a:off x="342701" y="439928"/>
            <a:ext cx="4229400" cy="9648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23" name="Google Shape;423;p62"/>
          <p:cNvSpPr txBox="1">
            <a:spLocks noGrp="1"/>
          </p:cNvSpPr>
          <p:nvPr>
            <p:ph type="body" idx="3"/>
          </p:nvPr>
        </p:nvSpPr>
        <p:spPr>
          <a:xfrm>
            <a:off x="342900" y="3776923"/>
            <a:ext cx="42312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24" name="Google Shape;424;p62"/>
          <p:cNvPicPr preferRelativeResize="0"/>
          <p:nvPr/>
        </p:nvPicPr>
        <p:blipFill rotWithShape="1">
          <a:blip r:embed="rId2">
            <a:alphaModFix/>
          </a:blip>
          <a:srcRect/>
          <a:stretch/>
        </p:blipFill>
        <p:spPr>
          <a:xfrm>
            <a:off x="-4572" y="4528721"/>
            <a:ext cx="4325112" cy="619506"/>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sic Template Photo 1 Green">
  <p:cSld name="Basic Template Photo 1 Green">
    <p:spTree>
      <p:nvGrpSpPr>
        <p:cNvPr id="1" name="Shape 425"/>
        <p:cNvGrpSpPr/>
        <p:nvPr/>
      </p:nvGrpSpPr>
      <p:grpSpPr>
        <a:xfrm>
          <a:off x="0" y="0"/>
          <a:ext cx="0" cy="0"/>
          <a:chOff x="0" y="0"/>
          <a:chExt cx="0" cy="0"/>
        </a:xfrm>
      </p:grpSpPr>
      <p:sp>
        <p:nvSpPr>
          <p:cNvPr id="426" name="Google Shape;426;p63"/>
          <p:cNvSpPr txBox="1">
            <a:spLocks noGrp="1"/>
          </p:cNvSpPr>
          <p:nvPr>
            <p:ph type="body" idx="1"/>
          </p:nvPr>
        </p:nvSpPr>
        <p:spPr>
          <a:xfrm>
            <a:off x="342900" y="1493501"/>
            <a:ext cx="4229100" cy="2217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27" name="Google Shape;427;p63"/>
          <p:cNvSpPr>
            <a:spLocks noGrp="1"/>
          </p:cNvSpPr>
          <p:nvPr>
            <p:ph type="pic" idx="2"/>
          </p:nvPr>
        </p:nvSpPr>
        <p:spPr>
          <a:xfrm>
            <a:off x="4920338" y="468086"/>
            <a:ext cx="3668700" cy="3668400"/>
          </a:xfrm>
          <a:prstGeom prst="ellipse">
            <a:avLst/>
          </a:prstGeom>
          <a:noFill/>
          <a:ln w="190500" cap="flat" cmpd="sng">
            <a:solidFill>
              <a:srgbClr val="F2F2F2"/>
            </a:solidFill>
            <a:prstDash val="solid"/>
            <a:round/>
            <a:headEnd type="none" w="sm" len="sm"/>
            <a:tailEnd type="none" w="sm" len="sm"/>
          </a:ln>
        </p:spPr>
        <p:txBody>
          <a:bodyPr spcFirstLastPara="1" wrap="square" lIns="68575" tIns="68575" rIns="68575" bIns="68575" anchor="ctr" anchorCtr="0">
            <a:noAutofit/>
          </a:bodyPr>
          <a:lstStyle>
            <a:lvl1pPr marL="0" marR="0" lvl="0" indent="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Helvetica Neue"/>
                <a:ea typeface="Helvetica Neue"/>
                <a:cs typeface="Helvetica Neue"/>
                <a:sym typeface="Helvetica Neue"/>
              </a:defRPr>
            </a:lvl1pPr>
            <a:lvl2pPr marL="431800" marR="0" lvl="1" indent="-1778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685800" marR="0" lvl="2" indent="-1714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939800" marR="0" lvl="3" indent="-1651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1155700" marR="0" lvl="4" indent="-1651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1892300" marR="0" lvl="5"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2235200" marR="0" lvl="6"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2578100" marR="0" lvl="7"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2921000" marR="0" lvl="8"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28" name="Google Shape;428;p63"/>
          <p:cNvSpPr txBox="1">
            <a:spLocks noGrp="1"/>
          </p:cNvSpPr>
          <p:nvPr>
            <p:ph type="title"/>
          </p:nvPr>
        </p:nvSpPr>
        <p:spPr>
          <a:xfrm>
            <a:off x="342701" y="439929"/>
            <a:ext cx="4229400" cy="9648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29" name="Google Shape;429;p63"/>
          <p:cNvSpPr txBox="1">
            <a:spLocks noGrp="1"/>
          </p:cNvSpPr>
          <p:nvPr>
            <p:ph type="body" idx="3"/>
          </p:nvPr>
        </p:nvSpPr>
        <p:spPr>
          <a:xfrm>
            <a:off x="342900" y="3776924"/>
            <a:ext cx="42312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30" name="Google Shape;430;p63"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asic Template Reference 1 Pink">
  <p:cSld name="Basic Template Reference 1 Pink">
    <p:spTree>
      <p:nvGrpSpPr>
        <p:cNvPr id="1" name="Shape 431"/>
        <p:cNvGrpSpPr/>
        <p:nvPr/>
      </p:nvGrpSpPr>
      <p:grpSpPr>
        <a:xfrm>
          <a:off x="0" y="0"/>
          <a:ext cx="0" cy="0"/>
          <a:chOff x="0" y="0"/>
          <a:chExt cx="0" cy="0"/>
        </a:xfrm>
      </p:grpSpPr>
      <p:sp>
        <p:nvSpPr>
          <p:cNvPr id="432" name="Google Shape;432;p64"/>
          <p:cNvSpPr txBox="1">
            <a:spLocks noGrp="1"/>
          </p:cNvSpPr>
          <p:nvPr>
            <p:ph type="body" idx="1"/>
          </p:nvPr>
        </p:nvSpPr>
        <p:spPr>
          <a:xfrm>
            <a:off x="342900" y="1150940"/>
            <a:ext cx="60984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accent6"/>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33" name="Google Shape;433;p64"/>
          <p:cNvSpPr txBox="1">
            <a:spLocks noGrp="1"/>
          </p:cNvSpPr>
          <p:nvPr>
            <p:ph type="title"/>
          </p:nvPr>
        </p:nvSpPr>
        <p:spPr>
          <a:xfrm>
            <a:off x="342700" y="439929"/>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34" name="Google Shape;434;p64"/>
          <p:cNvSpPr txBox="1">
            <a:spLocks noGrp="1"/>
          </p:cNvSpPr>
          <p:nvPr>
            <p:ph type="body" idx="2"/>
          </p:nvPr>
        </p:nvSpPr>
        <p:spPr>
          <a:xfrm>
            <a:off x="342900" y="3776923"/>
            <a:ext cx="60969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35" name="Google Shape;435;p64"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sic Template Reference 1 Blue">
  <p:cSld name="Basic Template Reference 1 Blue">
    <p:spTree>
      <p:nvGrpSpPr>
        <p:cNvPr id="1" name="Shape 436"/>
        <p:cNvGrpSpPr/>
        <p:nvPr/>
      </p:nvGrpSpPr>
      <p:grpSpPr>
        <a:xfrm>
          <a:off x="0" y="0"/>
          <a:ext cx="0" cy="0"/>
          <a:chOff x="0" y="0"/>
          <a:chExt cx="0" cy="0"/>
        </a:xfrm>
      </p:grpSpPr>
      <p:sp>
        <p:nvSpPr>
          <p:cNvPr id="437" name="Google Shape;437;p65"/>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rgbClr val="53C8ED"/>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38" name="Google Shape;438;p65"/>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39" name="Google Shape;439;p65"/>
          <p:cNvSpPr txBox="1">
            <a:spLocks noGrp="1"/>
          </p:cNvSpPr>
          <p:nvPr>
            <p:ph type="body" idx="2"/>
          </p:nvPr>
        </p:nvSpPr>
        <p:spPr>
          <a:xfrm>
            <a:off x="342900" y="3776924"/>
            <a:ext cx="60969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40" name="Google Shape;440;p65"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sic Template Reference 1 Yellow">
  <p:cSld name="Basic Template Reference 1 Yellow">
    <p:spTree>
      <p:nvGrpSpPr>
        <p:cNvPr id="1" name="Shape 441"/>
        <p:cNvGrpSpPr/>
        <p:nvPr/>
      </p:nvGrpSpPr>
      <p:grpSpPr>
        <a:xfrm>
          <a:off x="0" y="0"/>
          <a:ext cx="0" cy="0"/>
          <a:chOff x="0" y="0"/>
          <a:chExt cx="0" cy="0"/>
        </a:xfrm>
      </p:grpSpPr>
      <p:sp>
        <p:nvSpPr>
          <p:cNvPr id="442" name="Google Shape;442;p66"/>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accent4"/>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43" name="Google Shape;443;p66"/>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44" name="Google Shape;444;p66"/>
          <p:cNvSpPr txBox="1">
            <a:spLocks noGrp="1"/>
          </p:cNvSpPr>
          <p:nvPr>
            <p:ph type="body" idx="2"/>
          </p:nvPr>
        </p:nvSpPr>
        <p:spPr>
          <a:xfrm>
            <a:off x="342900" y="3776924"/>
            <a:ext cx="60969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45" name="Google Shape;445;p66"/>
          <p:cNvPicPr preferRelativeResize="0"/>
          <p:nvPr/>
        </p:nvPicPr>
        <p:blipFill rotWithShape="1">
          <a:blip r:embed="rId2">
            <a:alphaModFix/>
          </a:blip>
          <a:srcRect/>
          <a:stretch/>
        </p:blipFill>
        <p:spPr>
          <a:xfrm>
            <a:off x="-4572" y="4528721"/>
            <a:ext cx="4325112" cy="619506"/>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sic Template Reference 1 Green">
  <p:cSld name="Basic Template Reference 1 Green">
    <p:spTree>
      <p:nvGrpSpPr>
        <p:cNvPr id="1" name="Shape 446"/>
        <p:cNvGrpSpPr/>
        <p:nvPr/>
      </p:nvGrpSpPr>
      <p:grpSpPr>
        <a:xfrm>
          <a:off x="0" y="0"/>
          <a:ext cx="0" cy="0"/>
          <a:chOff x="0" y="0"/>
          <a:chExt cx="0" cy="0"/>
        </a:xfrm>
      </p:grpSpPr>
      <p:sp>
        <p:nvSpPr>
          <p:cNvPr id="447" name="Google Shape;447;p67"/>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rgbClr val="78BE20"/>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48" name="Google Shape;448;p67"/>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49" name="Google Shape;449;p67"/>
          <p:cNvSpPr txBox="1">
            <a:spLocks noGrp="1"/>
          </p:cNvSpPr>
          <p:nvPr>
            <p:ph type="body" idx="2"/>
          </p:nvPr>
        </p:nvSpPr>
        <p:spPr>
          <a:xfrm>
            <a:off x="342900" y="3776924"/>
            <a:ext cx="60969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50" name="Google Shape;450;p67"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asic Template Reference 2/3  Pink">
  <p:cSld name="Basic Template Reference 2/3  Pink">
    <p:spTree>
      <p:nvGrpSpPr>
        <p:cNvPr id="1" name="Shape 451"/>
        <p:cNvGrpSpPr/>
        <p:nvPr/>
      </p:nvGrpSpPr>
      <p:grpSpPr>
        <a:xfrm>
          <a:off x="0" y="0"/>
          <a:ext cx="0" cy="0"/>
          <a:chOff x="0" y="0"/>
          <a:chExt cx="0" cy="0"/>
        </a:xfrm>
      </p:grpSpPr>
      <p:sp>
        <p:nvSpPr>
          <p:cNvPr id="452" name="Google Shape;452;p68"/>
          <p:cNvSpPr txBox="1">
            <a:spLocks noGrp="1"/>
          </p:cNvSpPr>
          <p:nvPr>
            <p:ph type="title"/>
          </p:nvPr>
        </p:nvSpPr>
        <p:spPr>
          <a:xfrm>
            <a:off x="342700" y="439929"/>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68"/>
          <p:cNvSpPr txBox="1">
            <a:spLocks noGrp="1"/>
          </p:cNvSpPr>
          <p:nvPr>
            <p:ph type="body" idx="1"/>
          </p:nvPr>
        </p:nvSpPr>
        <p:spPr>
          <a:xfrm>
            <a:off x="342900" y="3776923"/>
            <a:ext cx="60969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54" name="Google Shape;454;p68"/>
          <p:cNvSpPr txBox="1">
            <a:spLocks noGrp="1"/>
          </p:cNvSpPr>
          <p:nvPr>
            <p:ph type="body" idx="2"/>
          </p:nvPr>
        </p:nvSpPr>
        <p:spPr>
          <a:xfrm>
            <a:off x="6790645" y="1166671"/>
            <a:ext cx="2081400" cy="26268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90000"/>
              </a:lnSpc>
              <a:spcBef>
                <a:spcPts val="8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1pPr>
            <a:lvl2pPr marL="914400" marR="0" lvl="1"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55" name="Google Shape;455;p68"/>
          <p:cNvSpPr txBox="1">
            <a:spLocks noGrp="1"/>
          </p:cNvSpPr>
          <p:nvPr>
            <p:ph type="body" idx="3"/>
          </p:nvPr>
        </p:nvSpPr>
        <p:spPr>
          <a:xfrm>
            <a:off x="342900" y="1150940"/>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accent6"/>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56" name="Google Shape;456;p68"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cxnSp>
        <p:nvCxnSpPr>
          <p:cNvPr id="457" name="Google Shape;457;p68"/>
          <p:cNvCxnSpPr/>
          <p:nvPr/>
        </p:nvCxnSpPr>
        <p:spPr>
          <a:xfrm>
            <a:off x="6574971" y="1213337"/>
            <a:ext cx="0" cy="2006700"/>
          </a:xfrm>
          <a:prstGeom prst="straightConnector1">
            <a:avLst/>
          </a:prstGeom>
          <a:noFill/>
          <a:ln w="12700" cap="flat" cmpd="sng">
            <a:solidFill>
              <a:schemeClr val="lt2"/>
            </a:solidFill>
            <a:prstDash val="solid"/>
            <a:round/>
            <a:headEnd type="none" w="sm" len="sm"/>
            <a:tailEnd type="none" w="sm" len="sm"/>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asic Template Reference 2/3 Blue">
  <p:cSld name="Basic Template Reference 2/3 Blue">
    <p:spTree>
      <p:nvGrpSpPr>
        <p:cNvPr id="1" name="Shape 458"/>
        <p:cNvGrpSpPr/>
        <p:nvPr/>
      </p:nvGrpSpPr>
      <p:grpSpPr>
        <a:xfrm>
          <a:off x="0" y="0"/>
          <a:ext cx="0" cy="0"/>
          <a:chOff x="0" y="0"/>
          <a:chExt cx="0" cy="0"/>
        </a:xfrm>
      </p:grpSpPr>
      <p:sp>
        <p:nvSpPr>
          <p:cNvPr id="459" name="Google Shape;459;p69"/>
          <p:cNvSpPr txBox="1">
            <a:spLocks noGrp="1"/>
          </p:cNvSpPr>
          <p:nvPr>
            <p:ph type="body" idx="1"/>
          </p:nvPr>
        </p:nvSpPr>
        <p:spPr>
          <a:xfrm>
            <a:off x="342900" y="1150940"/>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rgbClr val="53C8ED"/>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60" name="Google Shape;460;p69"/>
          <p:cNvSpPr txBox="1">
            <a:spLocks noGrp="1"/>
          </p:cNvSpPr>
          <p:nvPr>
            <p:ph type="title"/>
          </p:nvPr>
        </p:nvSpPr>
        <p:spPr>
          <a:xfrm>
            <a:off x="342700" y="439929"/>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61" name="Google Shape;461;p69"/>
          <p:cNvSpPr txBox="1">
            <a:spLocks noGrp="1"/>
          </p:cNvSpPr>
          <p:nvPr>
            <p:ph type="body" idx="2"/>
          </p:nvPr>
        </p:nvSpPr>
        <p:spPr>
          <a:xfrm>
            <a:off x="342900" y="3776923"/>
            <a:ext cx="60969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62" name="Google Shape;462;p69"/>
          <p:cNvSpPr txBox="1">
            <a:spLocks noGrp="1"/>
          </p:cNvSpPr>
          <p:nvPr>
            <p:ph type="body" idx="3"/>
          </p:nvPr>
        </p:nvSpPr>
        <p:spPr>
          <a:xfrm>
            <a:off x="6790645" y="1166671"/>
            <a:ext cx="2081400" cy="26268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90000"/>
              </a:lnSpc>
              <a:spcBef>
                <a:spcPts val="8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1pPr>
            <a:lvl2pPr marL="914400" marR="0" lvl="1"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63" name="Google Shape;463;p69"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cxnSp>
        <p:nvCxnSpPr>
          <p:cNvPr id="464" name="Google Shape;464;p69"/>
          <p:cNvCxnSpPr/>
          <p:nvPr/>
        </p:nvCxnSpPr>
        <p:spPr>
          <a:xfrm>
            <a:off x="6574971" y="1213337"/>
            <a:ext cx="0" cy="2006700"/>
          </a:xfrm>
          <a:prstGeom prst="straightConnector1">
            <a:avLst/>
          </a:prstGeom>
          <a:noFill/>
          <a:ln w="12700" cap="flat" cmpd="sng">
            <a:solidFill>
              <a:schemeClr val="lt2"/>
            </a:solidFill>
            <a:prstDash val="solid"/>
            <a:round/>
            <a:headEnd type="none" w="sm" len="sm"/>
            <a:tailEnd type="none" w="sm" len="sm"/>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asic Template Reference 2/3 Yellow">
  <p:cSld name="Basic Template Reference 2/3 Yellow">
    <p:spTree>
      <p:nvGrpSpPr>
        <p:cNvPr id="1" name="Shape 465"/>
        <p:cNvGrpSpPr/>
        <p:nvPr/>
      </p:nvGrpSpPr>
      <p:grpSpPr>
        <a:xfrm>
          <a:off x="0" y="0"/>
          <a:ext cx="0" cy="0"/>
          <a:chOff x="0" y="0"/>
          <a:chExt cx="0" cy="0"/>
        </a:xfrm>
      </p:grpSpPr>
      <p:sp>
        <p:nvSpPr>
          <p:cNvPr id="466" name="Google Shape;466;p70"/>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accent4"/>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67" name="Google Shape;467;p70"/>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68" name="Google Shape;468;p70"/>
          <p:cNvSpPr txBox="1">
            <a:spLocks noGrp="1"/>
          </p:cNvSpPr>
          <p:nvPr>
            <p:ph type="body" idx="2"/>
          </p:nvPr>
        </p:nvSpPr>
        <p:spPr>
          <a:xfrm>
            <a:off x="342900" y="3776924"/>
            <a:ext cx="60969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69" name="Google Shape;469;p70"/>
          <p:cNvSpPr txBox="1">
            <a:spLocks noGrp="1"/>
          </p:cNvSpPr>
          <p:nvPr>
            <p:ph type="body" idx="3"/>
          </p:nvPr>
        </p:nvSpPr>
        <p:spPr>
          <a:xfrm>
            <a:off x="6790645" y="1166672"/>
            <a:ext cx="2081400" cy="26268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90000"/>
              </a:lnSpc>
              <a:spcBef>
                <a:spcPts val="8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1pPr>
            <a:lvl2pPr marL="914400" marR="0" lvl="1"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470" name="Google Shape;470;p70"/>
          <p:cNvPicPr preferRelativeResize="0"/>
          <p:nvPr/>
        </p:nvPicPr>
        <p:blipFill rotWithShape="1">
          <a:blip r:embed="rId2">
            <a:alphaModFix/>
          </a:blip>
          <a:srcRect/>
          <a:stretch/>
        </p:blipFill>
        <p:spPr>
          <a:xfrm>
            <a:off x="-4572" y="4528721"/>
            <a:ext cx="4325112" cy="619506"/>
          </a:xfrm>
          <a:prstGeom prst="rect">
            <a:avLst/>
          </a:prstGeom>
          <a:noFill/>
          <a:ln>
            <a:noFill/>
          </a:ln>
        </p:spPr>
      </p:pic>
      <p:cxnSp>
        <p:nvCxnSpPr>
          <p:cNvPr id="471" name="Google Shape;471;p70"/>
          <p:cNvCxnSpPr/>
          <p:nvPr/>
        </p:nvCxnSpPr>
        <p:spPr>
          <a:xfrm>
            <a:off x="6574971" y="1213337"/>
            <a:ext cx="0" cy="2006700"/>
          </a:xfrm>
          <a:prstGeom prst="straightConnector1">
            <a:avLst/>
          </a:prstGeom>
          <a:noFill/>
          <a:ln w="12700" cap="flat" cmpd="sng">
            <a:solidFill>
              <a:schemeClr val="lt2"/>
            </a:solidFill>
            <a:prstDash val="solid"/>
            <a:round/>
            <a:headEnd type="none" w="sm" len="sm"/>
            <a:tailEnd type="none" w="sm" len="sm"/>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asic Template Reference 2/3 Green">
  <p:cSld name="Basic Template Reference 2/3 Green">
    <p:spTree>
      <p:nvGrpSpPr>
        <p:cNvPr id="1" name="Shape 472"/>
        <p:cNvGrpSpPr/>
        <p:nvPr/>
      </p:nvGrpSpPr>
      <p:grpSpPr>
        <a:xfrm>
          <a:off x="0" y="0"/>
          <a:ext cx="0" cy="0"/>
          <a:chOff x="0" y="0"/>
          <a:chExt cx="0" cy="0"/>
        </a:xfrm>
      </p:grpSpPr>
      <p:sp>
        <p:nvSpPr>
          <p:cNvPr id="473" name="Google Shape;473;p71"/>
          <p:cNvSpPr txBox="1">
            <a:spLocks noGrp="1"/>
          </p:cNvSpPr>
          <p:nvPr>
            <p:ph type="body" idx="1"/>
          </p:nvPr>
        </p:nvSpPr>
        <p:spPr>
          <a:xfrm>
            <a:off x="342900" y="1150941"/>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rgbClr val="78BE20"/>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74" name="Google Shape;474;p71"/>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75" name="Google Shape;475;p71"/>
          <p:cNvSpPr txBox="1">
            <a:spLocks noGrp="1"/>
          </p:cNvSpPr>
          <p:nvPr>
            <p:ph type="body" idx="2"/>
          </p:nvPr>
        </p:nvSpPr>
        <p:spPr>
          <a:xfrm>
            <a:off x="342900" y="3776924"/>
            <a:ext cx="6096900" cy="2115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200"/>
              </a:spcBef>
              <a:spcAft>
                <a:spcPts val="0"/>
              </a:spcAft>
              <a:buClr>
                <a:schemeClr val="lt2"/>
              </a:buClr>
              <a:buSzPts val="700"/>
              <a:buFont typeface="Arial"/>
              <a:buNone/>
              <a:defRPr sz="700" b="0" i="0" u="none" strike="noStrike" cap="none">
                <a:solidFill>
                  <a:srgbClr val="73767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476" name="Google Shape;476;p71"/>
          <p:cNvSpPr txBox="1">
            <a:spLocks noGrp="1"/>
          </p:cNvSpPr>
          <p:nvPr>
            <p:ph type="body" idx="3"/>
          </p:nvPr>
        </p:nvSpPr>
        <p:spPr>
          <a:xfrm>
            <a:off x="6790645" y="1166672"/>
            <a:ext cx="2081400" cy="26268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90000"/>
              </a:lnSpc>
              <a:spcBef>
                <a:spcPts val="8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1pPr>
            <a:lvl2pPr marL="914400" marR="0" lvl="1"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lt2"/>
              </a:buClr>
              <a:buSzPts val="1100"/>
              <a:buFont typeface="Arial"/>
              <a:buChar char="•"/>
              <a:defRPr sz="11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cxnSp>
        <p:nvCxnSpPr>
          <p:cNvPr id="477" name="Google Shape;477;p71"/>
          <p:cNvCxnSpPr/>
          <p:nvPr/>
        </p:nvCxnSpPr>
        <p:spPr>
          <a:xfrm>
            <a:off x="6574971" y="1213337"/>
            <a:ext cx="0" cy="2006700"/>
          </a:xfrm>
          <a:prstGeom prst="straightConnector1">
            <a:avLst/>
          </a:prstGeom>
          <a:noFill/>
          <a:ln w="12700" cap="flat" cmpd="sng">
            <a:solidFill>
              <a:schemeClr val="lt2"/>
            </a:solidFill>
            <a:prstDash val="solid"/>
            <a:round/>
            <a:headEnd type="none" w="sm" len="sm"/>
            <a:tailEnd type="none" w="sm" len="sm"/>
          </a:ln>
        </p:spPr>
      </p:cxnSp>
      <p:pic>
        <p:nvPicPr>
          <p:cNvPr id="478" name="Google Shape;478;p71"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er with two columns (Inverted)">
  <p:cSld name="CUSTOM_3_2_2">
    <p:bg>
      <p:bgPr>
        <a:solidFill>
          <a:schemeClr val="accent4"/>
        </a:solidFill>
        <a:effectLst/>
      </p:bgPr>
    </p:bg>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subTitle" idx="1"/>
          </p:nvPr>
        </p:nvSpPr>
        <p:spPr>
          <a:xfrm>
            <a:off x="331000" y="1238250"/>
            <a:ext cx="4124400" cy="31053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1"/>
              </a:buClr>
              <a:buSzPts val="1400"/>
              <a:buNone/>
              <a:defRPr sz="1400" i="0" u="none" strike="noStrike" cap="none">
                <a:solidFill>
                  <a:schemeClr val="lt1"/>
                </a:solidFill>
              </a:defRPr>
            </a:lvl1pPr>
            <a:lvl2pPr marL="342900" marR="0" lvl="1" indent="0" algn="ctr" rtl="0">
              <a:lnSpc>
                <a:spcPct val="10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64" name="Google Shape;64;p8"/>
          <p:cNvSpPr txBox="1">
            <a:spLocks noGrp="1"/>
          </p:cNvSpPr>
          <p:nvPr>
            <p:ph type="subTitle" idx="2"/>
          </p:nvPr>
        </p:nvSpPr>
        <p:spPr>
          <a:xfrm>
            <a:off x="4686300" y="1238250"/>
            <a:ext cx="4124400" cy="31053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500"/>
              </a:spcBef>
              <a:spcAft>
                <a:spcPts val="0"/>
              </a:spcAft>
              <a:buClr>
                <a:schemeClr val="lt1"/>
              </a:buClr>
              <a:buSzPts val="1400"/>
              <a:buNone/>
              <a:defRPr sz="1400" i="0" u="none" strike="noStrike" cap="none">
                <a:solidFill>
                  <a:schemeClr val="lt1"/>
                </a:solidFill>
              </a:defRPr>
            </a:lvl1pPr>
            <a:lvl2pPr marL="342900" marR="0" lvl="1" indent="0" algn="ctr" rtl="0">
              <a:lnSpc>
                <a:spcPct val="10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10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10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65" name="Google Shape;65;p8"/>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Helvetica Neue"/>
                <a:ea typeface="Helvetica Neue"/>
                <a:cs typeface="Helvetica Neue"/>
                <a:sym typeface="Helvetica Neue"/>
              </a:rPr>
              <a:t>‹#›</a:t>
            </a:fld>
            <a:endParaRPr sz="1100" i="0" u="none" strike="noStrike" cap="none">
              <a:solidFill>
                <a:schemeClr val="lt1"/>
              </a:solidFill>
              <a:latin typeface="Avenir"/>
              <a:ea typeface="Avenir"/>
              <a:cs typeface="Avenir"/>
              <a:sym typeface="Avenir"/>
            </a:endParaRPr>
          </a:p>
        </p:txBody>
      </p:sp>
      <p:sp>
        <p:nvSpPr>
          <p:cNvPr id="66" name="Google Shape;66;p8"/>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1"/>
                </a:solidFill>
                <a:latin typeface="Avenir"/>
                <a:ea typeface="Avenir"/>
                <a:cs typeface="Avenir"/>
                <a:sym typeface="Avenir"/>
              </a:rPr>
              <a:t>Copyright © 201</a:t>
            </a:r>
            <a:r>
              <a:rPr lang="en" sz="500">
                <a:solidFill>
                  <a:schemeClr val="lt1"/>
                </a:solidFill>
                <a:latin typeface="Avenir"/>
                <a:ea typeface="Avenir"/>
                <a:cs typeface="Avenir"/>
                <a:sym typeface="Avenir"/>
              </a:rPr>
              <a:t>8</a:t>
            </a:r>
            <a:r>
              <a:rPr lang="en" sz="500" i="0" u="none" strike="noStrike" cap="none">
                <a:solidFill>
                  <a:schemeClr val="lt1"/>
                </a:solidFill>
                <a:latin typeface="Avenir"/>
                <a:ea typeface="Avenir"/>
                <a:cs typeface="Avenir"/>
                <a:sym typeface="Avenir"/>
              </a:rPr>
              <a:t> 23andMe, Inc.</a:t>
            </a:r>
            <a:endParaRPr sz="500" i="0" u="none" strike="noStrike" cap="none">
              <a:solidFill>
                <a:schemeClr val="lt1"/>
              </a:solidFill>
              <a:latin typeface="Avenir"/>
              <a:ea typeface="Avenir"/>
              <a:cs typeface="Avenir"/>
              <a:sym typeface="Avenir"/>
            </a:endParaRPr>
          </a:p>
        </p:txBody>
      </p:sp>
      <p:pic>
        <p:nvPicPr>
          <p:cNvPr id="67" name="Google Shape;67;p8"/>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68" name="Google Shape;68;p8"/>
          <p:cNvSpPr txBox="1">
            <a:spLocks noGrp="1"/>
          </p:cNvSpPr>
          <p:nvPr>
            <p:ph type="subTitle" idx="3"/>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800"/>
              <a:buNone/>
              <a:defRPr sz="8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ingle Stat Slide Blue">
  <p:cSld name="Single Stat Slide Blue">
    <p:bg>
      <p:bgPr>
        <a:solidFill>
          <a:srgbClr val="F1F2F2"/>
        </a:solidFill>
        <a:effectLst/>
      </p:bgPr>
    </p:bg>
    <p:spTree>
      <p:nvGrpSpPr>
        <p:cNvPr id="1" name="Shape 479"/>
        <p:cNvGrpSpPr/>
        <p:nvPr/>
      </p:nvGrpSpPr>
      <p:grpSpPr>
        <a:xfrm>
          <a:off x="0" y="0"/>
          <a:ext cx="0" cy="0"/>
          <a:chOff x="0" y="0"/>
          <a:chExt cx="0" cy="0"/>
        </a:xfrm>
      </p:grpSpPr>
      <p:sp>
        <p:nvSpPr>
          <p:cNvPr id="480" name="Google Shape;480;p72"/>
          <p:cNvSpPr>
            <a:spLocks noGrp="1"/>
          </p:cNvSpPr>
          <p:nvPr>
            <p:ph type="body" idx="1"/>
          </p:nvPr>
        </p:nvSpPr>
        <p:spPr>
          <a:xfrm>
            <a:off x="2716911" y="731194"/>
            <a:ext cx="3710400" cy="3710400"/>
          </a:xfrm>
          <a:prstGeom prst="ellipse">
            <a:avLst/>
          </a:prstGeom>
          <a:solidFill>
            <a:srgbClr val="FDFBFB"/>
          </a:solidFill>
          <a:ln>
            <a:noFill/>
          </a:ln>
        </p:spPr>
        <p:txBody>
          <a:bodyPr spcFirstLastPara="1" wrap="square" lIns="68575" tIns="68575" rIns="68575" bIns="68575" anchor="ctr" anchorCtr="0">
            <a:noAutofit/>
          </a:bodyPr>
          <a:lstStyle>
            <a:lvl1pPr marL="457200" marR="0" lvl="0" indent="-228600" algn="ctr" rtl="0">
              <a:lnSpc>
                <a:spcPct val="90000"/>
              </a:lnSpc>
              <a:spcBef>
                <a:spcPts val="800"/>
              </a:spcBef>
              <a:spcAft>
                <a:spcPts val="0"/>
              </a:spcAft>
              <a:buClr>
                <a:schemeClr val="dk1"/>
              </a:buClr>
              <a:buSzPts val="6600"/>
              <a:buFont typeface="Arial"/>
              <a:buNone/>
              <a:defRPr sz="6600" b="1" i="0" u="none" strike="noStrike" cap="none">
                <a:solidFill>
                  <a:srgbClr val="71C5E8"/>
                </a:solidFill>
                <a:latin typeface="Helvetica Neue"/>
                <a:ea typeface="Helvetica Neue"/>
                <a:cs typeface="Helvetica Neue"/>
                <a:sym typeface="Helvetica Neue"/>
              </a:defRPr>
            </a:lvl1pPr>
            <a:lvl2pPr marL="914400" marR="0" lvl="1" indent="-228600" algn="ctr" rtl="0">
              <a:lnSpc>
                <a:spcPct val="90000"/>
              </a:lnSpc>
              <a:spcBef>
                <a:spcPts val="400"/>
              </a:spcBef>
              <a:spcAft>
                <a:spcPts val="0"/>
              </a:spcAft>
              <a:buClr>
                <a:schemeClr val="dk1"/>
              </a:buClr>
              <a:buSzPts val="3600"/>
              <a:buFont typeface="Arial"/>
              <a:buNone/>
              <a:defRPr sz="3600" b="1" i="0" u="none" strike="noStrike" cap="none">
                <a:solidFill>
                  <a:schemeClr val="dk1"/>
                </a:solidFill>
                <a:latin typeface="Helvetica Neue"/>
                <a:ea typeface="Helvetica Neue"/>
                <a:cs typeface="Helvetica Neue"/>
                <a:sym typeface="Helvetica Neue"/>
              </a:defRPr>
            </a:lvl2pPr>
            <a:lvl3pPr marL="1371600" marR="0" lvl="2" indent="-228600" algn="ctr" rtl="0">
              <a:lnSpc>
                <a:spcPct val="90000"/>
              </a:lnSpc>
              <a:spcBef>
                <a:spcPts val="400"/>
              </a:spcBef>
              <a:spcAft>
                <a:spcPts val="0"/>
              </a:spcAft>
              <a:buClr>
                <a:schemeClr val="dk1"/>
              </a:buClr>
              <a:buSzPts val="1500"/>
              <a:buFont typeface="Arial"/>
              <a:buNone/>
              <a:defRPr sz="1500" b="1" i="0" u="none" strike="noStrike" cap="none">
                <a:solidFill>
                  <a:srgbClr val="71C5E8"/>
                </a:solidFill>
                <a:latin typeface="Helvetica Neue"/>
                <a:ea typeface="Helvetica Neue"/>
                <a:cs typeface="Helvetica Neue"/>
                <a:sym typeface="Helvetica Neue"/>
              </a:defRPr>
            </a:lvl3pPr>
            <a:lvl4pPr marL="1828800" marR="0" lvl="3" indent="-228600" algn="ctr" rtl="0">
              <a:lnSpc>
                <a:spcPct val="90000"/>
              </a:lnSpc>
              <a:spcBef>
                <a:spcPts val="400"/>
              </a:spcBef>
              <a:spcAft>
                <a:spcPts val="0"/>
              </a:spcAft>
              <a:buClr>
                <a:schemeClr val="dk1"/>
              </a:buClr>
              <a:buSzPts val="3200"/>
              <a:buFont typeface="Arial"/>
              <a:buNone/>
              <a:defRPr sz="3200" b="1" i="0" u="none" strike="noStrike" cap="none">
                <a:solidFill>
                  <a:schemeClr val="dk1"/>
                </a:solidFill>
                <a:latin typeface="Helvetica Neue"/>
                <a:ea typeface="Helvetica Neue"/>
                <a:cs typeface="Helvetica Neue"/>
                <a:sym typeface="Helvetica Neue"/>
              </a:defRPr>
            </a:lvl4pPr>
            <a:lvl5pPr marL="2286000" marR="0" lvl="4" indent="-228600" algn="ctr" rtl="0">
              <a:lnSpc>
                <a:spcPct val="90000"/>
              </a:lnSpc>
              <a:spcBef>
                <a:spcPts val="400"/>
              </a:spcBef>
              <a:spcAft>
                <a:spcPts val="0"/>
              </a:spcAft>
              <a:buClr>
                <a:schemeClr val="dk1"/>
              </a:buClr>
              <a:buSzPts val="1400"/>
              <a:buFont typeface="Arial"/>
              <a:buNone/>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ingle Stat Slide Yellow">
  <p:cSld name="Single Stat Slide Yellow">
    <p:bg>
      <p:bgPr>
        <a:solidFill>
          <a:srgbClr val="F1F2F2"/>
        </a:solidFill>
        <a:effectLst/>
      </p:bgPr>
    </p:bg>
    <p:spTree>
      <p:nvGrpSpPr>
        <p:cNvPr id="1" name="Shape 481"/>
        <p:cNvGrpSpPr/>
        <p:nvPr/>
      </p:nvGrpSpPr>
      <p:grpSpPr>
        <a:xfrm>
          <a:off x="0" y="0"/>
          <a:ext cx="0" cy="0"/>
          <a:chOff x="0" y="0"/>
          <a:chExt cx="0" cy="0"/>
        </a:xfrm>
      </p:grpSpPr>
      <p:sp>
        <p:nvSpPr>
          <p:cNvPr id="482" name="Google Shape;482;p73"/>
          <p:cNvSpPr>
            <a:spLocks noGrp="1"/>
          </p:cNvSpPr>
          <p:nvPr>
            <p:ph type="body" idx="1"/>
          </p:nvPr>
        </p:nvSpPr>
        <p:spPr>
          <a:xfrm>
            <a:off x="2716911" y="731194"/>
            <a:ext cx="3710400" cy="3710400"/>
          </a:xfrm>
          <a:prstGeom prst="ellipse">
            <a:avLst/>
          </a:prstGeom>
          <a:solidFill>
            <a:srgbClr val="FDFBFB"/>
          </a:solidFill>
          <a:ln>
            <a:noFill/>
          </a:ln>
        </p:spPr>
        <p:txBody>
          <a:bodyPr spcFirstLastPara="1" wrap="square" lIns="68575" tIns="68575" rIns="68575" bIns="68575" anchor="ctr" anchorCtr="0">
            <a:noAutofit/>
          </a:bodyPr>
          <a:lstStyle>
            <a:lvl1pPr marL="457200" marR="0" lvl="0" indent="-228600" algn="ctr" rtl="0">
              <a:lnSpc>
                <a:spcPct val="90000"/>
              </a:lnSpc>
              <a:spcBef>
                <a:spcPts val="800"/>
              </a:spcBef>
              <a:spcAft>
                <a:spcPts val="0"/>
              </a:spcAft>
              <a:buClr>
                <a:schemeClr val="dk1"/>
              </a:buClr>
              <a:buSzPts val="6600"/>
              <a:buFont typeface="Arial"/>
              <a:buNone/>
              <a:defRPr sz="6600" b="1" i="0" u="none" strike="noStrike" cap="none">
                <a:solidFill>
                  <a:schemeClr val="accent4"/>
                </a:solidFill>
                <a:latin typeface="Helvetica Neue"/>
                <a:ea typeface="Helvetica Neue"/>
                <a:cs typeface="Helvetica Neue"/>
                <a:sym typeface="Helvetica Neue"/>
              </a:defRPr>
            </a:lvl1pPr>
            <a:lvl2pPr marL="914400" marR="0" lvl="1" indent="-228600" algn="ctr" rtl="0">
              <a:lnSpc>
                <a:spcPct val="90000"/>
              </a:lnSpc>
              <a:spcBef>
                <a:spcPts val="400"/>
              </a:spcBef>
              <a:spcAft>
                <a:spcPts val="0"/>
              </a:spcAft>
              <a:buClr>
                <a:schemeClr val="dk1"/>
              </a:buClr>
              <a:buSzPts val="3600"/>
              <a:buFont typeface="Arial"/>
              <a:buNone/>
              <a:defRPr sz="3600" b="1" i="0" u="none" strike="noStrike" cap="none">
                <a:solidFill>
                  <a:schemeClr val="dk1"/>
                </a:solidFill>
                <a:latin typeface="Helvetica Neue"/>
                <a:ea typeface="Helvetica Neue"/>
                <a:cs typeface="Helvetica Neue"/>
                <a:sym typeface="Helvetica Neue"/>
              </a:defRPr>
            </a:lvl2pPr>
            <a:lvl3pPr marL="1371600" marR="0" lvl="2" indent="-228600" algn="ctr" rtl="0">
              <a:lnSpc>
                <a:spcPct val="90000"/>
              </a:lnSpc>
              <a:spcBef>
                <a:spcPts val="400"/>
              </a:spcBef>
              <a:spcAft>
                <a:spcPts val="0"/>
              </a:spcAft>
              <a:buClr>
                <a:schemeClr val="dk1"/>
              </a:buClr>
              <a:buSzPts val="1500"/>
              <a:buFont typeface="Arial"/>
              <a:buNone/>
              <a:defRPr sz="1500" b="1" i="0" u="none" strike="noStrike" cap="none">
                <a:solidFill>
                  <a:schemeClr val="accent4"/>
                </a:solidFill>
                <a:latin typeface="Helvetica Neue"/>
                <a:ea typeface="Helvetica Neue"/>
                <a:cs typeface="Helvetica Neue"/>
                <a:sym typeface="Helvetica Neue"/>
              </a:defRPr>
            </a:lvl3pPr>
            <a:lvl4pPr marL="1828800" marR="0" lvl="3" indent="-228600" algn="ctr" rtl="0">
              <a:lnSpc>
                <a:spcPct val="90000"/>
              </a:lnSpc>
              <a:spcBef>
                <a:spcPts val="400"/>
              </a:spcBef>
              <a:spcAft>
                <a:spcPts val="0"/>
              </a:spcAft>
              <a:buClr>
                <a:schemeClr val="dk1"/>
              </a:buClr>
              <a:buSzPts val="3200"/>
              <a:buFont typeface="Arial"/>
              <a:buNone/>
              <a:defRPr sz="3200" b="1" i="0" u="none" strike="noStrike" cap="none">
                <a:solidFill>
                  <a:schemeClr val="dk1"/>
                </a:solidFill>
                <a:latin typeface="Helvetica Neue"/>
                <a:ea typeface="Helvetica Neue"/>
                <a:cs typeface="Helvetica Neue"/>
                <a:sym typeface="Helvetica Neue"/>
              </a:defRPr>
            </a:lvl4pPr>
            <a:lvl5pPr marL="2286000" marR="0" lvl="4" indent="-228600" algn="ctr" rtl="0">
              <a:lnSpc>
                <a:spcPct val="90000"/>
              </a:lnSpc>
              <a:spcBef>
                <a:spcPts val="400"/>
              </a:spcBef>
              <a:spcAft>
                <a:spcPts val="0"/>
              </a:spcAft>
              <a:buClr>
                <a:schemeClr val="dk1"/>
              </a:buClr>
              <a:buSzPts val="1400"/>
              <a:buFont typeface="Arial"/>
              <a:buNone/>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ingle Stat Slide Green">
  <p:cSld name="Single Stat Slide Green">
    <p:bg>
      <p:bgPr>
        <a:solidFill>
          <a:srgbClr val="F1F2F2"/>
        </a:solidFill>
        <a:effectLst/>
      </p:bgPr>
    </p:bg>
    <p:spTree>
      <p:nvGrpSpPr>
        <p:cNvPr id="1" name="Shape 483"/>
        <p:cNvGrpSpPr/>
        <p:nvPr/>
      </p:nvGrpSpPr>
      <p:grpSpPr>
        <a:xfrm>
          <a:off x="0" y="0"/>
          <a:ext cx="0" cy="0"/>
          <a:chOff x="0" y="0"/>
          <a:chExt cx="0" cy="0"/>
        </a:xfrm>
      </p:grpSpPr>
      <p:sp>
        <p:nvSpPr>
          <p:cNvPr id="484" name="Google Shape;484;p74"/>
          <p:cNvSpPr>
            <a:spLocks noGrp="1"/>
          </p:cNvSpPr>
          <p:nvPr>
            <p:ph type="body" idx="1"/>
          </p:nvPr>
        </p:nvSpPr>
        <p:spPr>
          <a:xfrm>
            <a:off x="2716911" y="731194"/>
            <a:ext cx="3710400" cy="3710400"/>
          </a:xfrm>
          <a:prstGeom prst="ellipse">
            <a:avLst/>
          </a:prstGeom>
          <a:solidFill>
            <a:srgbClr val="FDFBFB"/>
          </a:solidFill>
          <a:ln>
            <a:noFill/>
          </a:ln>
        </p:spPr>
        <p:txBody>
          <a:bodyPr spcFirstLastPara="1" wrap="square" lIns="68575" tIns="68575" rIns="68575" bIns="68575" anchor="ctr" anchorCtr="0">
            <a:noAutofit/>
          </a:bodyPr>
          <a:lstStyle>
            <a:lvl1pPr marL="457200" marR="0" lvl="0" indent="-228600" algn="ctr" rtl="0">
              <a:lnSpc>
                <a:spcPct val="90000"/>
              </a:lnSpc>
              <a:spcBef>
                <a:spcPts val="800"/>
              </a:spcBef>
              <a:spcAft>
                <a:spcPts val="0"/>
              </a:spcAft>
              <a:buClr>
                <a:schemeClr val="dk1"/>
              </a:buClr>
              <a:buSzPts val="6600"/>
              <a:buFont typeface="Arial"/>
              <a:buNone/>
              <a:defRPr sz="6600" b="1" i="0" u="none" strike="noStrike" cap="none">
                <a:solidFill>
                  <a:srgbClr val="78BE20"/>
                </a:solidFill>
                <a:latin typeface="Helvetica Neue"/>
                <a:ea typeface="Helvetica Neue"/>
                <a:cs typeface="Helvetica Neue"/>
                <a:sym typeface="Helvetica Neue"/>
              </a:defRPr>
            </a:lvl1pPr>
            <a:lvl2pPr marL="914400" marR="0" lvl="1" indent="-228600" algn="ctr" rtl="0">
              <a:lnSpc>
                <a:spcPct val="90000"/>
              </a:lnSpc>
              <a:spcBef>
                <a:spcPts val="400"/>
              </a:spcBef>
              <a:spcAft>
                <a:spcPts val="0"/>
              </a:spcAft>
              <a:buClr>
                <a:schemeClr val="dk1"/>
              </a:buClr>
              <a:buSzPts val="3600"/>
              <a:buFont typeface="Arial"/>
              <a:buNone/>
              <a:defRPr sz="3600" b="1" i="0" u="none" strike="noStrike" cap="none">
                <a:solidFill>
                  <a:schemeClr val="dk1"/>
                </a:solidFill>
                <a:latin typeface="Helvetica Neue"/>
                <a:ea typeface="Helvetica Neue"/>
                <a:cs typeface="Helvetica Neue"/>
                <a:sym typeface="Helvetica Neue"/>
              </a:defRPr>
            </a:lvl2pPr>
            <a:lvl3pPr marL="1371600" marR="0" lvl="2" indent="-228600" algn="ctr" rtl="0">
              <a:lnSpc>
                <a:spcPct val="90000"/>
              </a:lnSpc>
              <a:spcBef>
                <a:spcPts val="400"/>
              </a:spcBef>
              <a:spcAft>
                <a:spcPts val="0"/>
              </a:spcAft>
              <a:buClr>
                <a:schemeClr val="dk1"/>
              </a:buClr>
              <a:buSzPts val="1500"/>
              <a:buFont typeface="Arial"/>
              <a:buNone/>
              <a:defRPr sz="1500" b="1" i="0" u="none" strike="noStrike" cap="none">
                <a:solidFill>
                  <a:srgbClr val="78BE20"/>
                </a:solidFill>
                <a:latin typeface="Helvetica Neue"/>
                <a:ea typeface="Helvetica Neue"/>
                <a:cs typeface="Helvetica Neue"/>
                <a:sym typeface="Helvetica Neue"/>
              </a:defRPr>
            </a:lvl3pPr>
            <a:lvl4pPr marL="1828800" marR="0" lvl="3" indent="-228600" algn="ctr" rtl="0">
              <a:lnSpc>
                <a:spcPct val="90000"/>
              </a:lnSpc>
              <a:spcBef>
                <a:spcPts val="400"/>
              </a:spcBef>
              <a:spcAft>
                <a:spcPts val="0"/>
              </a:spcAft>
              <a:buClr>
                <a:schemeClr val="dk1"/>
              </a:buClr>
              <a:buSzPts val="3200"/>
              <a:buFont typeface="Arial"/>
              <a:buNone/>
              <a:defRPr sz="3200" b="1" i="0" u="none" strike="noStrike" cap="none">
                <a:solidFill>
                  <a:schemeClr val="dk1"/>
                </a:solidFill>
                <a:latin typeface="Helvetica Neue"/>
                <a:ea typeface="Helvetica Neue"/>
                <a:cs typeface="Helvetica Neue"/>
                <a:sym typeface="Helvetica Neue"/>
              </a:defRPr>
            </a:lvl4pPr>
            <a:lvl5pPr marL="2286000" marR="0" lvl="4" indent="-228600" algn="ctr" rtl="0">
              <a:lnSpc>
                <a:spcPct val="90000"/>
              </a:lnSpc>
              <a:spcBef>
                <a:spcPts val="400"/>
              </a:spcBef>
              <a:spcAft>
                <a:spcPts val="0"/>
              </a:spcAft>
              <a:buClr>
                <a:schemeClr val="dk1"/>
              </a:buClr>
              <a:buSzPts val="1400"/>
              <a:buFont typeface="Arial"/>
              <a:buNone/>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485"/>
        <p:cNvGrpSpPr/>
        <p:nvPr/>
      </p:nvGrpSpPr>
      <p:grpSpPr>
        <a:xfrm>
          <a:off x="0" y="0"/>
          <a:ext cx="0" cy="0"/>
          <a:chOff x="0" y="0"/>
          <a:chExt cx="0" cy="0"/>
        </a:xfrm>
      </p:grpSpPr>
      <p:pic>
        <p:nvPicPr>
          <p:cNvPr id="486" name="Google Shape;486;p75"/>
          <p:cNvPicPr preferRelativeResize="0"/>
          <p:nvPr/>
        </p:nvPicPr>
        <p:blipFill rotWithShape="1">
          <a:blip r:embed="rId2">
            <a:alphaModFix/>
          </a:blip>
          <a:srcRect/>
          <a:stretch/>
        </p:blipFill>
        <p:spPr>
          <a:xfrm>
            <a:off x="2840899" y="1940797"/>
            <a:ext cx="3462205" cy="1210482"/>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1_Closing Slide">
  <p:cSld name="1_Closing Slide">
    <p:spTree>
      <p:nvGrpSpPr>
        <p:cNvPr id="1" name="Shape 487"/>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88"/>
        <p:cNvGrpSpPr/>
        <p:nvPr/>
      </p:nvGrpSpPr>
      <p:grpSpPr>
        <a:xfrm>
          <a:off x="0" y="0"/>
          <a:ext cx="0" cy="0"/>
          <a:chOff x="0" y="0"/>
          <a:chExt cx="0" cy="0"/>
        </a:xfrm>
      </p:grpSpPr>
      <p:sp>
        <p:nvSpPr>
          <p:cNvPr id="489" name="Google Shape;489;p77"/>
          <p:cNvSpPr txBox="1">
            <a:spLocks noGrp="1"/>
          </p:cNvSpPr>
          <p:nvPr>
            <p:ph type="title"/>
          </p:nvPr>
        </p:nvSpPr>
        <p:spPr>
          <a:xfrm>
            <a:off x="342900" y="439945"/>
            <a:ext cx="8172300" cy="531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Title Slide 2" type="title">
  <p:cSld name="TITLE">
    <p:spTree>
      <p:nvGrpSpPr>
        <p:cNvPr id="1" name="Shape 496"/>
        <p:cNvGrpSpPr/>
        <p:nvPr/>
      </p:nvGrpSpPr>
      <p:grpSpPr>
        <a:xfrm>
          <a:off x="0" y="0"/>
          <a:ext cx="0" cy="0"/>
          <a:chOff x="0" y="0"/>
          <a:chExt cx="0" cy="0"/>
        </a:xfrm>
      </p:grpSpPr>
      <p:sp>
        <p:nvSpPr>
          <p:cNvPr id="497" name="Google Shape;497;p79"/>
          <p:cNvSpPr txBox="1">
            <a:spLocks noGrp="1"/>
          </p:cNvSpPr>
          <p:nvPr>
            <p:ph type="ctrTitle"/>
          </p:nvPr>
        </p:nvSpPr>
        <p:spPr>
          <a:xfrm>
            <a:off x="335702" y="1613114"/>
            <a:ext cx="8009700" cy="673500"/>
          </a:xfrm>
          <a:prstGeom prst="rect">
            <a:avLst/>
          </a:prstGeom>
          <a:noFill/>
          <a:ln>
            <a:noFill/>
          </a:ln>
        </p:spPr>
        <p:txBody>
          <a:bodyPr spcFirstLastPara="1" wrap="square" lIns="68575" tIns="68575" rIns="68575" bIns="68575" anchor="b" anchorCtr="0">
            <a:noAutofit/>
          </a:bodyPr>
          <a:lstStyle>
            <a:lvl1pPr marR="0" lvl="0" algn="l" rtl="0">
              <a:lnSpc>
                <a:spcPct val="90000"/>
              </a:lnSpc>
              <a:spcBef>
                <a:spcPts val="0"/>
              </a:spcBef>
              <a:spcAft>
                <a:spcPts val="0"/>
              </a:spcAft>
              <a:buClr>
                <a:schemeClr val="dk1"/>
              </a:buClr>
              <a:buSzPts val="4100"/>
              <a:buFont typeface="Helvetica Neue"/>
              <a:buNone/>
              <a:defRPr sz="41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8" name="Google Shape;498;p79"/>
          <p:cNvSpPr txBox="1">
            <a:spLocks noGrp="1"/>
          </p:cNvSpPr>
          <p:nvPr>
            <p:ph type="subTitle" idx="1"/>
          </p:nvPr>
        </p:nvSpPr>
        <p:spPr>
          <a:xfrm>
            <a:off x="335702" y="2350692"/>
            <a:ext cx="80103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5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pic>
        <p:nvPicPr>
          <p:cNvPr id="499" name="Google Shape;499;p79"/>
          <p:cNvPicPr preferRelativeResize="0"/>
          <p:nvPr/>
        </p:nvPicPr>
        <p:blipFill rotWithShape="1">
          <a:blip r:embed="rId2">
            <a:alphaModFix/>
          </a:blip>
          <a:srcRect/>
          <a:stretch/>
        </p:blipFill>
        <p:spPr>
          <a:xfrm>
            <a:off x="481802" y="251170"/>
            <a:ext cx="1071964" cy="698206"/>
          </a:xfrm>
          <a:prstGeom prst="rect">
            <a:avLst/>
          </a:prstGeom>
          <a:noFill/>
          <a:ln>
            <a:noFill/>
          </a:ln>
        </p:spPr>
      </p:pic>
      <p:pic>
        <p:nvPicPr>
          <p:cNvPr id="500" name="Google Shape;500;p79"/>
          <p:cNvPicPr preferRelativeResize="0"/>
          <p:nvPr/>
        </p:nvPicPr>
        <p:blipFill rotWithShape="1">
          <a:blip r:embed="rId3">
            <a:alphaModFix/>
          </a:blip>
          <a:srcRect/>
          <a:stretch/>
        </p:blipFill>
        <p:spPr>
          <a:xfrm>
            <a:off x="0" y="3582162"/>
            <a:ext cx="7507224" cy="1561338"/>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tatement Slide Pink">
  <p:cSld name="Statement Slide Pink">
    <p:spTree>
      <p:nvGrpSpPr>
        <p:cNvPr id="1" name="Shape 501"/>
        <p:cNvGrpSpPr/>
        <p:nvPr/>
      </p:nvGrpSpPr>
      <p:grpSpPr>
        <a:xfrm>
          <a:off x="0" y="0"/>
          <a:ext cx="0" cy="0"/>
          <a:chOff x="0" y="0"/>
          <a:chExt cx="0" cy="0"/>
        </a:xfrm>
      </p:grpSpPr>
      <p:pic>
        <p:nvPicPr>
          <p:cNvPr id="502" name="Google Shape;502;p80"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
        <p:nvSpPr>
          <p:cNvPr id="503" name="Google Shape;503;p80"/>
          <p:cNvSpPr txBox="1">
            <a:spLocks noGrp="1"/>
          </p:cNvSpPr>
          <p:nvPr>
            <p:ph type="ctrTitle"/>
          </p:nvPr>
        </p:nvSpPr>
        <p:spPr>
          <a:xfrm>
            <a:off x="316696" y="1438685"/>
            <a:ext cx="5783400" cy="20784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3300"/>
              <a:buFont typeface="Helvetica Neue"/>
              <a:buNone/>
              <a:defRPr sz="3300" b="0" i="0" u="none" strike="noStrike" cap="none">
                <a:solidFill>
                  <a:schemeClr val="lt2"/>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One Column Pink">
  <p:cSld name="One Column Pink">
    <p:spTree>
      <p:nvGrpSpPr>
        <p:cNvPr id="1" name="Shape 504"/>
        <p:cNvGrpSpPr/>
        <p:nvPr/>
      </p:nvGrpSpPr>
      <p:grpSpPr>
        <a:xfrm>
          <a:off x="0" y="0"/>
          <a:ext cx="0" cy="0"/>
          <a:chOff x="0" y="0"/>
          <a:chExt cx="0" cy="0"/>
        </a:xfrm>
      </p:grpSpPr>
      <p:sp>
        <p:nvSpPr>
          <p:cNvPr id="505" name="Google Shape;505;p81"/>
          <p:cNvSpPr txBox="1">
            <a:spLocks noGrp="1"/>
          </p:cNvSpPr>
          <p:nvPr>
            <p:ph type="body" idx="1"/>
          </p:nvPr>
        </p:nvSpPr>
        <p:spPr>
          <a:xfrm>
            <a:off x="342900" y="1150942"/>
            <a:ext cx="8174700" cy="2626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06" name="Google Shape;506;p81"/>
          <p:cNvSpPr txBox="1">
            <a:spLocks noGrp="1"/>
          </p:cNvSpPr>
          <p:nvPr>
            <p:ph type="title"/>
          </p:nvPr>
        </p:nvSpPr>
        <p:spPr>
          <a:xfrm>
            <a:off x="342700" y="439931"/>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507" name="Google Shape;507;p81"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sic Template Multiple Graphs">
  <p:cSld name="Basic Template Multiple Graphs">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342701" y="439929"/>
            <a:ext cx="8174700" cy="5829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10" name="Google Shape;510;p82"/>
          <p:cNvSpPr txBox="1">
            <a:spLocks noGrp="1"/>
          </p:cNvSpPr>
          <p:nvPr>
            <p:ph type="body" idx="1"/>
          </p:nvPr>
        </p:nvSpPr>
        <p:spPr>
          <a:xfrm>
            <a:off x="342900" y="1150941"/>
            <a:ext cx="8174700" cy="2756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er with three columns (Inverted)">
  <p:cSld name="CUSTOM_3_2_1_2">
    <p:bg>
      <p:bgPr>
        <a:solidFill>
          <a:schemeClr val="accent4"/>
        </a:solidFill>
        <a:effectLst/>
      </p:bgPr>
    </p:bg>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subTitle" idx="1"/>
          </p:nvPr>
        </p:nvSpPr>
        <p:spPr>
          <a:xfrm>
            <a:off x="331000" y="1238250"/>
            <a:ext cx="2670600" cy="7905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800"/>
              <a:buNone/>
              <a:defRPr sz="1800" b="1"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72" name="Google Shape;72;p9"/>
          <p:cNvSpPr txBox="1">
            <a:spLocks noGrp="1"/>
          </p:cNvSpPr>
          <p:nvPr>
            <p:ph type="subTitle" idx="2"/>
          </p:nvPr>
        </p:nvSpPr>
        <p:spPr>
          <a:xfrm>
            <a:off x="331000" y="2028750"/>
            <a:ext cx="2670600" cy="2448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000"/>
              <a:buNone/>
              <a:defRPr sz="10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9pPr>
          </a:lstStyle>
          <a:p>
            <a:endParaRPr/>
          </a:p>
        </p:txBody>
      </p:sp>
      <p:sp>
        <p:nvSpPr>
          <p:cNvPr id="73" name="Google Shape;73;p9"/>
          <p:cNvSpPr txBox="1">
            <a:spLocks noGrp="1"/>
          </p:cNvSpPr>
          <p:nvPr>
            <p:ph type="subTitle" idx="3"/>
          </p:nvPr>
        </p:nvSpPr>
        <p:spPr>
          <a:xfrm>
            <a:off x="3236700" y="1238250"/>
            <a:ext cx="2670600" cy="7905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800"/>
              <a:buNone/>
              <a:defRPr sz="1800" b="1"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74" name="Google Shape;74;p9"/>
          <p:cNvSpPr txBox="1">
            <a:spLocks noGrp="1"/>
          </p:cNvSpPr>
          <p:nvPr>
            <p:ph type="subTitle" idx="4"/>
          </p:nvPr>
        </p:nvSpPr>
        <p:spPr>
          <a:xfrm>
            <a:off x="3236700" y="2028750"/>
            <a:ext cx="2670600" cy="2448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000"/>
              <a:buNone/>
              <a:defRPr sz="10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9pPr>
          </a:lstStyle>
          <a:p>
            <a:endParaRPr/>
          </a:p>
        </p:txBody>
      </p:sp>
      <p:sp>
        <p:nvSpPr>
          <p:cNvPr id="75" name="Google Shape;75;p9"/>
          <p:cNvSpPr txBox="1">
            <a:spLocks noGrp="1"/>
          </p:cNvSpPr>
          <p:nvPr>
            <p:ph type="subTitle" idx="5"/>
          </p:nvPr>
        </p:nvSpPr>
        <p:spPr>
          <a:xfrm>
            <a:off x="6142400" y="1238250"/>
            <a:ext cx="2670600" cy="7905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800"/>
              <a:buNone/>
              <a:defRPr sz="1800" b="1"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76" name="Google Shape;76;p9"/>
          <p:cNvSpPr txBox="1">
            <a:spLocks noGrp="1"/>
          </p:cNvSpPr>
          <p:nvPr>
            <p:ph type="subTitle" idx="6"/>
          </p:nvPr>
        </p:nvSpPr>
        <p:spPr>
          <a:xfrm>
            <a:off x="6142400" y="2028750"/>
            <a:ext cx="2670600" cy="2448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000"/>
              <a:buNone/>
              <a:defRPr sz="10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9pPr>
          </a:lstStyle>
          <a:p>
            <a:endParaRPr/>
          </a:p>
        </p:txBody>
      </p:sp>
      <p:sp>
        <p:nvSpPr>
          <p:cNvPr id="77" name="Google Shape;77;p9"/>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Helvetica Neue"/>
                <a:ea typeface="Helvetica Neue"/>
                <a:cs typeface="Helvetica Neue"/>
                <a:sym typeface="Helvetica Neue"/>
              </a:rPr>
              <a:t>‹#›</a:t>
            </a:fld>
            <a:endParaRPr sz="1100" i="0" u="none" strike="noStrike" cap="none">
              <a:solidFill>
                <a:schemeClr val="lt1"/>
              </a:solidFill>
              <a:latin typeface="Avenir"/>
              <a:ea typeface="Avenir"/>
              <a:cs typeface="Avenir"/>
              <a:sym typeface="Avenir"/>
            </a:endParaRPr>
          </a:p>
        </p:txBody>
      </p:sp>
      <p:sp>
        <p:nvSpPr>
          <p:cNvPr id="78" name="Google Shape;78;p9"/>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1"/>
                </a:solidFill>
                <a:latin typeface="Avenir"/>
                <a:ea typeface="Avenir"/>
                <a:cs typeface="Avenir"/>
                <a:sym typeface="Avenir"/>
              </a:rPr>
              <a:t>Copyright © 201</a:t>
            </a:r>
            <a:r>
              <a:rPr lang="en" sz="500">
                <a:solidFill>
                  <a:schemeClr val="lt1"/>
                </a:solidFill>
                <a:latin typeface="Avenir"/>
                <a:ea typeface="Avenir"/>
                <a:cs typeface="Avenir"/>
                <a:sym typeface="Avenir"/>
              </a:rPr>
              <a:t>8</a:t>
            </a:r>
            <a:r>
              <a:rPr lang="en" sz="500" i="0" u="none" strike="noStrike" cap="none">
                <a:solidFill>
                  <a:schemeClr val="lt1"/>
                </a:solidFill>
                <a:latin typeface="Avenir"/>
                <a:ea typeface="Avenir"/>
                <a:cs typeface="Avenir"/>
                <a:sym typeface="Avenir"/>
              </a:rPr>
              <a:t> 23andMe, Inc.</a:t>
            </a:r>
            <a:endParaRPr sz="500" i="0" u="none" strike="noStrike" cap="none">
              <a:solidFill>
                <a:schemeClr val="lt1"/>
              </a:solidFill>
              <a:latin typeface="Avenir"/>
              <a:ea typeface="Avenir"/>
              <a:cs typeface="Avenir"/>
              <a:sym typeface="Avenir"/>
            </a:endParaRPr>
          </a:p>
        </p:txBody>
      </p:sp>
      <p:pic>
        <p:nvPicPr>
          <p:cNvPr id="79" name="Google Shape;79;p9"/>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80" name="Google Shape;80;p9"/>
          <p:cNvSpPr txBox="1">
            <a:spLocks noGrp="1"/>
          </p:cNvSpPr>
          <p:nvPr>
            <p:ph type="subTitle" idx="7"/>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800"/>
              <a:buNone/>
              <a:defRPr sz="8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asic Template with Graphic">
  <p:cSld name="Basic Template with Graphic">
    <p:spTree>
      <p:nvGrpSpPr>
        <p:cNvPr id="1" name="Shape 511"/>
        <p:cNvGrpSpPr/>
        <p:nvPr/>
      </p:nvGrpSpPr>
      <p:grpSpPr>
        <a:xfrm>
          <a:off x="0" y="0"/>
          <a:ext cx="0" cy="0"/>
          <a:chOff x="0" y="0"/>
          <a:chExt cx="0" cy="0"/>
        </a:xfrm>
      </p:grpSpPr>
      <p:sp>
        <p:nvSpPr>
          <p:cNvPr id="512" name="Google Shape;512;p83"/>
          <p:cNvSpPr txBox="1">
            <a:spLocks noGrp="1"/>
          </p:cNvSpPr>
          <p:nvPr>
            <p:ph type="title"/>
          </p:nvPr>
        </p:nvSpPr>
        <p:spPr>
          <a:xfrm>
            <a:off x="342692" y="439931"/>
            <a:ext cx="5689200" cy="9852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13" name="Google Shape;513;p83"/>
          <p:cNvSpPr txBox="1">
            <a:spLocks noGrp="1"/>
          </p:cNvSpPr>
          <p:nvPr>
            <p:ph type="body" idx="1"/>
          </p:nvPr>
        </p:nvSpPr>
        <p:spPr>
          <a:xfrm>
            <a:off x="342900" y="1515271"/>
            <a:ext cx="4834800" cy="19896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514" name="Google Shape;514;p83"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ingle Stat Slide Pink">
  <p:cSld name="Single Stat Slide Pink">
    <p:bg>
      <p:bgPr>
        <a:solidFill>
          <a:srgbClr val="F1F2F2"/>
        </a:solidFill>
        <a:effectLst/>
      </p:bgPr>
    </p:bg>
    <p:spTree>
      <p:nvGrpSpPr>
        <p:cNvPr id="1" name="Shape 515"/>
        <p:cNvGrpSpPr/>
        <p:nvPr/>
      </p:nvGrpSpPr>
      <p:grpSpPr>
        <a:xfrm>
          <a:off x="0" y="0"/>
          <a:ext cx="0" cy="0"/>
          <a:chOff x="0" y="0"/>
          <a:chExt cx="0" cy="0"/>
        </a:xfrm>
      </p:grpSpPr>
      <p:sp>
        <p:nvSpPr>
          <p:cNvPr id="516" name="Google Shape;516;p84"/>
          <p:cNvSpPr>
            <a:spLocks noGrp="1"/>
          </p:cNvSpPr>
          <p:nvPr>
            <p:ph type="body" idx="1"/>
          </p:nvPr>
        </p:nvSpPr>
        <p:spPr>
          <a:xfrm>
            <a:off x="2716911" y="731194"/>
            <a:ext cx="3710400" cy="3710400"/>
          </a:xfrm>
          <a:prstGeom prst="ellipse">
            <a:avLst/>
          </a:prstGeom>
          <a:solidFill>
            <a:srgbClr val="FDFBFB"/>
          </a:solidFill>
          <a:ln>
            <a:noFill/>
          </a:ln>
        </p:spPr>
        <p:txBody>
          <a:bodyPr spcFirstLastPara="1" wrap="square" lIns="68575" tIns="68575" rIns="68575" bIns="68575" anchor="ctr" anchorCtr="0">
            <a:noAutofit/>
          </a:bodyPr>
          <a:lstStyle>
            <a:lvl1pPr marL="457200" marR="0" lvl="0" indent="-228600" algn="ctr" rtl="0">
              <a:lnSpc>
                <a:spcPct val="90000"/>
              </a:lnSpc>
              <a:spcBef>
                <a:spcPts val="800"/>
              </a:spcBef>
              <a:spcAft>
                <a:spcPts val="0"/>
              </a:spcAft>
              <a:buClr>
                <a:schemeClr val="dk1"/>
              </a:buClr>
              <a:buSzPts val="6600"/>
              <a:buFont typeface="Arial"/>
              <a:buNone/>
              <a:defRPr sz="6600" b="1" i="0" u="none" strike="noStrike" cap="none">
                <a:solidFill>
                  <a:schemeClr val="accent6"/>
                </a:solidFill>
                <a:latin typeface="Helvetica Neue"/>
                <a:ea typeface="Helvetica Neue"/>
                <a:cs typeface="Helvetica Neue"/>
                <a:sym typeface="Helvetica Neue"/>
              </a:defRPr>
            </a:lvl1pPr>
            <a:lvl2pPr marL="914400" marR="0" lvl="1" indent="-228600" algn="ctr" rtl="0">
              <a:lnSpc>
                <a:spcPct val="90000"/>
              </a:lnSpc>
              <a:spcBef>
                <a:spcPts val="400"/>
              </a:spcBef>
              <a:spcAft>
                <a:spcPts val="0"/>
              </a:spcAft>
              <a:buClr>
                <a:schemeClr val="dk1"/>
              </a:buClr>
              <a:buSzPts val="3600"/>
              <a:buFont typeface="Arial"/>
              <a:buNone/>
              <a:defRPr sz="3600" b="1" i="0" u="none" strike="noStrike" cap="none">
                <a:solidFill>
                  <a:schemeClr val="dk1"/>
                </a:solidFill>
                <a:latin typeface="Helvetica Neue"/>
                <a:ea typeface="Helvetica Neue"/>
                <a:cs typeface="Helvetica Neue"/>
                <a:sym typeface="Helvetica Neue"/>
              </a:defRPr>
            </a:lvl2pPr>
            <a:lvl3pPr marL="1371600" marR="0" lvl="2" indent="-228600" algn="ctr" rtl="0">
              <a:lnSpc>
                <a:spcPct val="90000"/>
              </a:lnSpc>
              <a:spcBef>
                <a:spcPts val="400"/>
              </a:spcBef>
              <a:spcAft>
                <a:spcPts val="0"/>
              </a:spcAft>
              <a:buClr>
                <a:schemeClr val="dk1"/>
              </a:buClr>
              <a:buSzPts val="1500"/>
              <a:buFont typeface="Arial"/>
              <a:buNone/>
              <a:defRPr sz="1500" b="1" i="0" u="none" strike="noStrike" cap="none">
                <a:solidFill>
                  <a:schemeClr val="accent6"/>
                </a:solidFill>
                <a:latin typeface="Helvetica Neue"/>
                <a:ea typeface="Helvetica Neue"/>
                <a:cs typeface="Helvetica Neue"/>
                <a:sym typeface="Helvetica Neue"/>
              </a:defRPr>
            </a:lvl3pPr>
            <a:lvl4pPr marL="1828800" marR="0" lvl="3" indent="-228600" algn="ctr" rtl="0">
              <a:lnSpc>
                <a:spcPct val="90000"/>
              </a:lnSpc>
              <a:spcBef>
                <a:spcPts val="400"/>
              </a:spcBef>
              <a:spcAft>
                <a:spcPts val="0"/>
              </a:spcAft>
              <a:buClr>
                <a:schemeClr val="dk1"/>
              </a:buClr>
              <a:buSzPts val="3200"/>
              <a:buFont typeface="Arial"/>
              <a:buNone/>
              <a:defRPr sz="3200" b="1" i="0" u="none" strike="noStrike" cap="none">
                <a:solidFill>
                  <a:schemeClr val="dk1"/>
                </a:solidFill>
                <a:latin typeface="Helvetica Neue"/>
                <a:ea typeface="Helvetica Neue"/>
                <a:cs typeface="Helvetica Neue"/>
                <a:sym typeface="Helvetica Neue"/>
              </a:defRPr>
            </a:lvl4pPr>
            <a:lvl5pPr marL="2286000" marR="0" lvl="4" indent="-228600" algn="ctr" rtl="0">
              <a:lnSpc>
                <a:spcPct val="90000"/>
              </a:lnSpc>
              <a:spcBef>
                <a:spcPts val="400"/>
              </a:spcBef>
              <a:spcAft>
                <a:spcPts val="0"/>
              </a:spcAft>
              <a:buClr>
                <a:schemeClr val="dk1"/>
              </a:buClr>
              <a:buSzPts val="1400"/>
              <a:buFont typeface="Arial"/>
              <a:buNone/>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17"/>
        <p:cNvGrpSpPr/>
        <p:nvPr/>
      </p:nvGrpSpPr>
      <p:grpSpPr>
        <a:xfrm>
          <a:off x="0" y="0"/>
          <a:ext cx="0" cy="0"/>
          <a:chOff x="0" y="0"/>
          <a:chExt cx="0" cy="0"/>
        </a:xfrm>
      </p:grpSpPr>
      <p:sp>
        <p:nvSpPr>
          <p:cNvPr id="518" name="Google Shape;518;p85"/>
          <p:cNvSpPr txBox="1">
            <a:spLocks noGrp="1"/>
          </p:cNvSpPr>
          <p:nvPr>
            <p:ph type="title"/>
          </p:nvPr>
        </p:nvSpPr>
        <p:spPr>
          <a:xfrm>
            <a:off x="498475" y="363537"/>
            <a:ext cx="7556400" cy="8367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dk1"/>
              </a:buClr>
              <a:buSzPts val="3500"/>
              <a:buFont typeface="Helvetica Neue"/>
              <a:buNone/>
              <a:defRPr sz="35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2pPr>
            <a:lvl3pPr marR="0" lvl="2" algn="l" rtl="0">
              <a:spcBef>
                <a:spcPts val="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3pPr>
            <a:lvl4pPr marR="0" lvl="3" algn="l" rtl="0">
              <a:spcBef>
                <a:spcPts val="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4pPr>
            <a:lvl5pPr marR="0" lvl="4" algn="l" rtl="0">
              <a:spcBef>
                <a:spcPts val="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5pPr>
            <a:lvl6pPr marR="0" lvl="5" algn="l" rtl="0">
              <a:spcBef>
                <a:spcPts val="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6pPr>
            <a:lvl7pPr marR="0" lvl="6" algn="l" rtl="0">
              <a:spcBef>
                <a:spcPts val="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7pPr>
            <a:lvl8pPr marR="0" lvl="7" algn="l" rtl="0">
              <a:spcBef>
                <a:spcPts val="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8pPr>
            <a:lvl9pPr marR="0" lvl="8" algn="l" rtl="0">
              <a:spcBef>
                <a:spcPts val="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9pPr>
          </a:lstStyle>
          <a:p>
            <a:endParaRPr/>
          </a:p>
        </p:txBody>
      </p:sp>
      <p:sp>
        <p:nvSpPr>
          <p:cNvPr id="519" name="Google Shape;519;p85"/>
          <p:cNvSpPr txBox="1">
            <a:spLocks noGrp="1"/>
          </p:cNvSpPr>
          <p:nvPr>
            <p:ph type="sldNum" idx="12"/>
          </p:nvPr>
        </p:nvSpPr>
        <p:spPr>
          <a:xfrm>
            <a:off x="8296276" y="4723030"/>
            <a:ext cx="554100" cy="273000"/>
          </a:xfrm>
          <a:prstGeom prst="rect">
            <a:avLst/>
          </a:prstGeom>
          <a:noFill/>
          <a:ln>
            <a:noFill/>
          </a:ln>
        </p:spPr>
        <p:txBody>
          <a:bodyPr spcFirstLastPara="1" wrap="square" lIns="91400" tIns="45700" rIns="91400" bIns="45700" anchor="ctr" anchorCtr="0">
            <a:noAutofit/>
          </a:bodyPr>
          <a:lstStyle>
            <a:lvl1pPr marL="0" marR="0" lvl="0" indent="0" algn="r" rtl="0">
              <a:spcBef>
                <a:spcPts val="0"/>
              </a:spcBef>
              <a:buClr>
                <a:srgbClr val="8A8C90"/>
              </a:buClr>
              <a:buSzPts val="200"/>
              <a:buFont typeface="Helvetica Neue"/>
              <a:buNone/>
              <a:defRPr sz="600">
                <a:solidFill>
                  <a:srgbClr val="8A8C90"/>
                </a:solidFill>
                <a:latin typeface="Helvetica Neue"/>
                <a:ea typeface="Helvetica Neue"/>
                <a:cs typeface="Helvetica Neue"/>
                <a:sym typeface="Helvetica Neue"/>
              </a:defRPr>
            </a:lvl1pPr>
            <a:lvl2pPr marL="0" marR="0" lvl="1" indent="0" algn="r" rtl="0">
              <a:spcBef>
                <a:spcPts val="0"/>
              </a:spcBef>
              <a:buClr>
                <a:srgbClr val="8A8C90"/>
              </a:buClr>
              <a:buSzPts val="200"/>
              <a:buFont typeface="Helvetica Neue"/>
              <a:buNone/>
              <a:defRPr sz="600">
                <a:solidFill>
                  <a:srgbClr val="8A8C90"/>
                </a:solidFill>
                <a:latin typeface="Helvetica Neue"/>
                <a:ea typeface="Helvetica Neue"/>
                <a:cs typeface="Helvetica Neue"/>
                <a:sym typeface="Helvetica Neue"/>
              </a:defRPr>
            </a:lvl2pPr>
            <a:lvl3pPr marL="0" marR="0" lvl="2" indent="0" algn="r" rtl="0">
              <a:spcBef>
                <a:spcPts val="0"/>
              </a:spcBef>
              <a:buClr>
                <a:srgbClr val="8A8C90"/>
              </a:buClr>
              <a:buSzPts val="200"/>
              <a:buFont typeface="Helvetica Neue"/>
              <a:buNone/>
              <a:defRPr sz="600">
                <a:solidFill>
                  <a:srgbClr val="8A8C90"/>
                </a:solidFill>
                <a:latin typeface="Helvetica Neue"/>
                <a:ea typeface="Helvetica Neue"/>
                <a:cs typeface="Helvetica Neue"/>
                <a:sym typeface="Helvetica Neue"/>
              </a:defRPr>
            </a:lvl3pPr>
            <a:lvl4pPr marL="0" marR="0" lvl="3" indent="0" algn="r" rtl="0">
              <a:spcBef>
                <a:spcPts val="0"/>
              </a:spcBef>
              <a:buClr>
                <a:srgbClr val="8A8C90"/>
              </a:buClr>
              <a:buSzPts val="200"/>
              <a:buFont typeface="Helvetica Neue"/>
              <a:buNone/>
              <a:defRPr sz="600">
                <a:solidFill>
                  <a:srgbClr val="8A8C90"/>
                </a:solidFill>
                <a:latin typeface="Helvetica Neue"/>
                <a:ea typeface="Helvetica Neue"/>
                <a:cs typeface="Helvetica Neue"/>
                <a:sym typeface="Helvetica Neue"/>
              </a:defRPr>
            </a:lvl4pPr>
            <a:lvl5pPr marL="0" marR="0" lvl="4" indent="0" algn="r" rtl="0">
              <a:spcBef>
                <a:spcPts val="0"/>
              </a:spcBef>
              <a:buClr>
                <a:srgbClr val="8A8C90"/>
              </a:buClr>
              <a:buSzPts val="200"/>
              <a:buFont typeface="Helvetica Neue"/>
              <a:buNone/>
              <a:defRPr sz="600">
                <a:solidFill>
                  <a:srgbClr val="8A8C90"/>
                </a:solidFill>
                <a:latin typeface="Helvetica Neue"/>
                <a:ea typeface="Helvetica Neue"/>
                <a:cs typeface="Helvetica Neue"/>
                <a:sym typeface="Helvetica Neue"/>
              </a:defRPr>
            </a:lvl5pPr>
            <a:lvl6pPr marL="0" marR="0" lvl="5" indent="0" algn="r" rtl="0">
              <a:spcBef>
                <a:spcPts val="0"/>
              </a:spcBef>
              <a:buClr>
                <a:srgbClr val="8A8C90"/>
              </a:buClr>
              <a:buSzPts val="200"/>
              <a:buFont typeface="Helvetica Neue"/>
              <a:buNone/>
              <a:defRPr sz="600">
                <a:solidFill>
                  <a:srgbClr val="8A8C90"/>
                </a:solidFill>
                <a:latin typeface="Helvetica Neue"/>
                <a:ea typeface="Helvetica Neue"/>
                <a:cs typeface="Helvetica Neue"/>
                <a:sym typeface="Helvetica Neue"/>
              </a:defRPr>
            </a:lvl6pPr>
            <a:lvl7pPr marL="0" marR="0" lvl="6" indent="0" algn="r" rtl="0">
              <a:spcBef>
                <a:spcPts val="0"/>
              </a:spcBef>
              <a:buClr>
                <a:srgbClr val="8A8C90"/>
              </a:buClr>
              <a:buSzPts val="200"/>
              <a:buFont typeface="Helvetica Neue"/>
              <a:buNone/>
              <a:defRPr sz="600">
                <a:solidFill>
                  <a:srgbClr val="8A8C90"/>
                </a:solidFill>
                <a:latin typeface="Helvetica Neue"/>
                <a:ea typeface="Helvetica Neue"/>
                <a:cs typeface="Helvetica Neue"/>
                <a:sym typeface="Helvetica Neue"/>
              </a:defRPr>
            </a:lvl7pPr>
            <a:lvl8pPr marL="0" marR="0" lvl="7" indent="0" algn="r" rtl="0">
              <a:spcBef>
                <a:spcPts val="0"/>
              </a:spcBef>
              <a:buClr>
                <a:srgbClr val="8A8C90"/>
              </a:buClr>
              <a:buSzPts val="200"/>
              <a:buFont typeface="Helvetica Neue"/>
              <a:buNone/>
              <a:defRPr sz="600">
                <a:solidFill>
                  <a:srgbClr val="8A8C90"/>
                </a:solidFill>
                <a:latin typeface="Helvetica Neue"/>
                <a:ea typeface="Helvetica Neue"/>
                <a:cs typeface="Helvetica Neue"/>
                <a:sym typeface="Helvetica Neue"/>
              </a:defRPr>
            </a:lvl8pPr>
            <a:lvl9pPr marL="0" marR="0" lvl="8" indent="0" algn="r" rtl="0">
              <a:spcBef>
                <a:spcPts val="0"/>
              </a:spcBef>
              <a:buClr>
                <a:srgbClr val="8A8C90"/>
              </a:buClr>
              <a:buSzPts val="200"/>
              <a:buFont typeface="Helvetica Neue"/>
              <a:buNone/>
              <a:defRPr sz="600">
                <a:solidFill>
                  <a:srgbClr val="8A8C9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520" name="Google Shape;520;p85"/>
          <p:cNvSpPr txBox="1">
            <a:spLocks noGrp="1"/>
          </p:cNvSpPr>
          <p:nvPr>
            <p:ph type="body" idx="1"/>
          </p:nvPr>
        </p:nvSpPr>
        <p:spPr>
          <a:xfrm>
            <a:off x="342900" y="1150942"/>
            <a:ext cx="8174700" cy="2626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Section Break Pink">
  <p:cSld name="Section Break Pink">
    <p:bg>
      <p:bgPr>
        <a:solidFill>
          <a:schemeClr val="accent2"/>
        </a:solidFill>
        <a:effectLst/>
      </p:bgPr>
    </p:bg>
    <p:spTree>
      <p:nvGrpSpPr>
        <p:cNvPr id="1" name="Shape 521"/>
        <p:cNvGrpSpPr/>
        <p:nvPr/>
      </p:nvGrpSpPr>
      <p:grpSpPr>
        <a:xfrm>
          <a:off x="0" y="0"/>
          <a:ext cx="0" cy="0"/>
          <a:chOff x="0" y="0"/>
          <a:chExt cx="0" cy="0"/>
        </a:xfrm>
      </p:grpSpPr>
      <p:pic>
        <p:nvPicPr>
          <p:cNvPr id="522" name="Google Shape;522;p86"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523" name="Google Shape;523;p86"/>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sp>
        <p:nvSpPr>
          <p:cNvPr id="524" name="Google Shape;524;p86"/>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
        <p:nvSpPr>
          <p:cNvPr id="525" name="Google Shape;525;p86"/>
          <p:cNvSpPr txBox="1">
            <a:spLocks noGrp="1"/>
          </p:cNvSpPr>
          <p:nvPr>
            <p:ph type="ctrTitle"/>
          </p:nvPr>
        </p:nvSpPr>
        <p:spPr>
          <a:xfrm>
            <a:off x="325878" y="1413711"/>
            <a:ext cx="5583900" cy="19170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1"/>
              </a:buClr>
              <a:buSzPts val="4100"/>
              <a:buNone/>
              <a:defRPr sz="4100" b="0" i="0" u="none" strike="noStrike" cap="none">
                <a:solidFill>
                  <a:schemeClr val="lt1"/>
                </a:solidFill>
              </a:defRPr>
            </a:lvl1pPr>
            <a:lvl2pPr lvl="1" rtl="0">
              <a:spcBef>
                <a:spcPts val="0"/>
              </a:spcBef>
              <a:spcAft>
                <a:spcPts val="0"/>
              </a:spcAft>
              <a:buSzPts val="1100"/>
              <a:buNone/>
              <a:defRPr sz="1400" b="0"/>
            </a:lvl2pPr>
            <a:lvl3pPr lvl="2" rtl="0">
              <a:spcBef>
                <a:spcPts val="0"/>
              </a:spcBef>
              <a:spcAft>
                <a:spcPts val="0"/>
              </a:spcAft>
              <a:buSzPts val="1100"/>
              <a:buNone/>
              <a:defRPr sz="1400" b="0"/>
            </a:lvl3pPr>
            <a:lvl4pPr lvl="3" rtl="0">
              <a:spcBef>
                <a:spcPts val="0"/>
              </a:spcBef>
              <a:spcAft>
                <a:spcPts val="0"/>
              </a:spcAft>
              <a:buSzPts val="1100"/>
              <a:buNone/>
              <a:defRPr sz="1400" b="0"/>
            </a:lvl4pPr>
            <a:lvl5pPr lvl="4" rtl="0">
              <a:spcBef>
                <a:spcPts val="0"/>
              </a:spcBef>
              <a:spcAft>
                <a:spcPts val="0"/>
              </a:spcAft>
              <a:buSzPts val="1100"/>
              <a:buNone/>
              <a:defRPr sz="1400" b="0"/>
            </a:lvl5pPr>
            <a:lvl6pPr lvl="5" rtl="0">
              <a:spcBef>
                <a:spcPts val="0"/>
              </a:spcBef>
              <a:spcAft>
                <a:spcPts val="0"/>
              </a:spcAft>
              <a:buSzPts val="1100"/>
              <a:buNone/>
              <a:defRPr sz="1400" b="0"/>
            </a:lvl6pPr>
            <a:lvl7pPr lvl="6" rtl="0">
              <a:spcBef>
                <a:spcPts val="0"/>
              </a:spcBef>
              <a:spcAft>
                <a:spcPts val="0"/>
              </a:spcAft>
              <a:buSzPts val="1100"/>
              <a:buNone/>
              <a:defRPr sz="1400" b="0"/>
            </a:lvl7pPr>
            <a:lvl8pPr lvl="7" rtl="0">
              <a:spcBef>
                <a:spcPts val="0"/>
              </a:spcBef>
              <a:spcAft>
                <a:spcPts val="0"/>
              </a:spcAft>
              <a:buSzPts val="1100"/>
              <a:buNone/>
              <a:defRPr sz="1400" b="0"/>
            </a:lvl8pPr>
            <a:lvl9pPr lvl="8" rtl="0">
              <a:spcBef>
                <a:spcPts val="0"/>
              </a:spcBef>
              <a:spcAft>
                <a:spcPts val="0"/>
              </a:spcAft>
              <a:buSzPts val="1100"/>
              <a:buNone/>
              <a:defRPr sz="1400" b="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asic Template Reference 2/3  Pink">
  <p:cSld name="Basic Template Reference 2/3  Pink">
    <p:spTree>
      <p:nvGrpSpPr>
        <p:cNvPr id="1" name="Shape 526"/>
        <p:cNvGrpSpPr/>
        <p:nvPr/>
      </p:nvGrpSpPr>
      <p:grpSpPr>
        <a:xfrm>
          <a:off x="0" y="0"/>
          <a:ext cx="0" cy="0"/>
          <a:chOff x="0" y="0"/>
          <a:chExt cx="0" cy="0"/>
        </a:xfrm>
      </p:grpSpPr>
      <p:sp>
        <p:nvSpPr>
          <p:cNvPr id="527" name="Google Shape;527;p87"/>
          <p:cNvSpPr txBox="1">
            <a:spLocks noGrp="1"/>
          </p:cNvSpPr>
          <p:nvPr>
            <p:ph type="title"/>
          </p:nvPr>
        </p:nvSpPr>
        <p:spPr>
          <a:xfrm>
            <a:off x="342700" y="439929"/>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8" name="Google Shape;528;p87"/>
          <p:cNvSpPr txBox="1">
            <a:spLocks noGrp="1"/>
          </p:cNvSpPr>
          <p:nvPr>
            <p:ph type="body" idx="1"/>
          </p:nvPr>
        </p:nvSpPr>
        <p:spPr>
          <a:xfrm>
            <a:off x="342900" y="1150940"/>
            <a:ext cx="6096900" cy="262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accent6"/>
                </a:solidFill>
                <a:latin typeface="Helvetica Neue"/>
                <a:ea typeface="Helvetica Neue"/>
                <a:cs typeface="Helvetica Neue"/>
                <a:sym typeface="Helvetica Neue"/>
              </a:defRPr>
            </a:lvl1pPr>
            <a:lvl2pPr marL="914400" marR="0" lvl="1" indent="-228600" algn="l" rtl="0">
              <a:lnSpc>
                <a:spcPct val="90000"/>
              </a:lnSpc>
              <a:spcBef>
                <a:spcPts val="1600"/>
              </a:spcBef>
              <a:spcAft>
                <a:spcPts val="0"/>
              </a:spcAft>
              <a:buClr>
                <a:schemeClr val="dk1"/>
              </a:buClr>
              <a:buSzPts val="1800"/>
              <a:buFont typeface="Arial"/>
              <a:buNone/>
              <a:defRPr sz="18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90000"/>
              </a:lnSpc>
              <a:spcBef>
                <a:spcPts val="15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3pPr>
            <a:lvl4pPr marL="1828800" marR="0" lvl="3"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529" name="Google Shape;529;p87"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cxnSp>
        <p:nvCxnSpPr>
          <p:cNvPr id="530" name="Google Shape;530;p87"/>
          <p:cNvCxnSpPr/>
          <p:nvPr/>
        </p:nvCxnSpPr>
        <p:spPr>
          <a:xfrm>
            <a:off x="5317671" y="1213337"/>
            <a:ext cx="0" cy="2006700"/>
          </a:xfrm>
          <a:prstGeom prst="straightConnector1">
            <a:avLst/>
          </a:prstGeom>
          <a:noFill/>
          <a:ln w="12700" cap="flat" cmpd="sng">
            <a:solidFill>
              <a:schemeClr val="lt2"/>
            </a:solidFill>
            <a:prstDash val="solid"/>
            <a:round/>
            <a:headEnd type="none" w="sm" len="sm"/>
            <a:tailEnd type="none" w="sm" len="sm"/>
          </a:ln>
        </p:spPr>
      </p:cxnSp>
      <p:sp>
        <p:nvSpPr>
          <p:cNvPr id="531" name="Google Shape;531;p87"/>
          <p:cNvSpPr txBox="1">
            <a:spLocks noGrp="1"/>
          </p:cNvSpPr>
          <p:nvPr>
            <p:ph type="body" idx="2"/>
          </p:nvPr>
        </p:nvSpPr>
        <p:spPr>
          <a:xfrm>
            <a:off x="5593631" y="1150950"/>
            <a:ext cx="2923800" cy="2756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asic Template Quote 2 Pink">
  <p:cSld name="Basic Template Quote 2 Pink">
    <p:spTree>
      <p:nvGrpSpPr>
        <p:cNvPr id="1" name="Shape 532"/>
        <p:cNvGrpSpPr/>
        <p:nvPr/>
      </p:nvGrpSpPr>
      <p:grpSpPr>
        <a:xfrm>
          <a:off x="0" y="0"/>
          <a:ext cx="0" cy="0"/>
          <a:chOff x="0" y="0"/>
          <a:chExt cx="0" cy="0"/>
        </a:xfrm>
      </p:grpSpPr>
      <p:sp>
        <p:nvSpPr>
          <p:cNvPr id="533" name="Google Shape;533;p88"/>
          <p:cNvSpPr txBox="1">
            <a:spLocks noGrp="1"/>
          </p:cNvSpPr>
          <p:nvPr>
            <p:ph type="title"/>
          </p:nvPr>
        </p:nvSpPr>
        <p:spPr>
          <a:xfrm>
            <a:off x="2926726" y="1138069"/>
            <a:ext cx="5466000" cy="1724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3000"/>
              <a:buFont typeface="Helvetica Neue"/>
              <a:buNone/>
              <a:defRPr sz="3000" b="0" i="0" u="none" strike="noStrike" cap="none">
                <a:solidFill>
                  <a:schemeClr val="lt2"/>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34" name="Google Shape;534;p88"/>
          <p:cNvSpPr txBox="1">
            <a:spLocks noGrp="1"/>
          </p:cNvSpPr>
          <p:nvPr>
            <p:ph type="subTitle" idx="1"/>
          </p:nvPr>
        </p:nvSpPr>
        <p:spPr>
          <a:xfrm>
            <a:off x="2926726" y="2931505"/>
            <a:ext cx="41949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grpSp>
        <p:nvGrpSpPr>
          <p:cNvPr id="535" name="Google Shape;535;p88"/>
          <p:cNvGrpSpPr/>
          <p:nvPr/>
        </p:nvGrpSpPr>
        <p:grpSpPr>
          <a:xfrm>
            <a:off x="566057" y="948502"/>
            <a:ext cx="2026442" cy="2026441"/>
            <a:chOff x="3048" y="1369"/>
            <a:chExt cx="1500" cy="1500"/>
          </a:xfrm>
        </p:grpSpPr>
        <p:sp>
          <p:nvSpPr>
            <p:cNvPr id="536" name="Google Shape;536;p88"/>
            <p:cNvSpPr/>
            <p:nvPr/>
          </p:nvSpPr>
          <p:spPr>
            <a:xfrm>
              <a:off x="3048" y="1369"/>
              <a:ext cx="1500" cy="15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537" name="Google Shape;537;p88"/>
            <p:cNvSpPr/>
            <p:nvPr/>
          </p:nvSpPr>
          <p:spPr>
            <a:xfrm>
              <a:off x="3429" y="1749"/>
              <a:ext cx="300" cy="600"/>
            </a:xfrm>
            <a:custGeom>
              <a:avLst/>
              <a:gdLst/>
              <a:ahLst/>
              <a:cxnLst/>
              <a:rect l="l" t="t" r="r" b="b"/>
              <a:pathLst>
                <a:path w="120000" h="120000" extrusionOk="0">
                  <a:moveTo>
                    <a:pt x="0" y="75104"/>
                  </a:moveTo>
                  <a:cubicBezTo>
                    <a:pt x="0" y="53706"/>
                    <a:pt x="9931" y="36923"/>
                    <a:pt x="30620" y="24335"/>
                  </a:cubicBezTo>
                  <a:cubicBezTo>
                    <a:pt x="50482" y="12167"/>
                    <a:pt x="79448" y="3776"/>
                    <a:pt x="118344" y="0"/>
                  </a:cubicBezTo>
                  <a:cubicBezTo>
                    <a:pt x="118344" y="22237"/>
                    <a:pt x="118344" y="22237"/>
                    <a:pt x="118344" y="22237"/>
                  </a:cubicBezTo>
                  <a:cubicBezTo>
                    <a:pt x="89379" y="26853"/>
                    <a:pt x="70344" y="34825"/>
                    <a:pt x="60413" y="45734"/>
                  </a:cubicBezTo>
                  <a:cubicBezTo>
                    <a:pt x="55448" y="51608"/>
                    <a:pt x="52965" y="57902"/>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sp>
          <p:nvSpPr>
            <p:cNvPr id="538" name="Google Shape;538;p88"/>
            <p:cNvSpPr/>
            <p:nvPr/>
          </p:nvSpPr>
          <p:spPr>
            <a:xfrm>
              <a:off x="3913" y="1749"/>
              <a:ext cx="300" cy="600"/>
            </a:xfrm>
            <a:custGeom>
              <a:avLst/>
              <a:gdLst/>
              <a:ahLst/>
              <a:cxnLst/>
              <a:rect l="l" t="t" r="r" b="b"/>
              <a:pathLst>
                <a:path w="120000" h="120000" extrusionOk="0">
                  <a:moveTo>
                    <a:pt x="0" y="75104"/>
                  </a:moveTo>
                  <a:cubicBezTo>
                    <a:pt x="0" y="53286"/>
                    <a:pt x="10758" y="36503"/>
                    <a:pt x="30620" y="24335"/>
                  </a:cubicBezTo>
                  <a:cubicBezTo>
                    <a:pt x="51310" y="12167"/>
                    <a:pt x="80275" y="3776"/>
                    <a:pt x="118344" y="0"/>
                  </a:cubicBezTo>
                  <a:cubicBezTo>
                    <a:pt x="118344" y="22237"/>
                    <a:pt x="118344" y="22237"/>
                    <a:pt x="118344" y="22237"/>
                  </a:cubicBezTo>
                  <a:cubicBezTo>
                    <a:pt x="89379" y="26853"/>
                    <a:pt x="70344" y="34825"/>
                    <a:pt x="60413" y="46153"/>
                  </a:cubicBezTo>
                  <a:cubicBezTo>
                    <a:pt x="55448" y="52447"/>
                    <a:pt x="52965" y="58321"/>
                    <a:pt x="53793" y="64195"/>
                  </a:cubicBezTo>
                  <a:cubicBezTo>
                    <a:pt x="120000" y="64195"/>
                    <a:pt x="120000" y="64195"/>
                    <a:pt x="120000" y="64195"/>
                  </a:cubicBezTo>
                  <a:cubicBezTo>
                    <a:pt x="120000" y="120000"/>
                    <a:pt x="120000" y="120000"/>
                    <a:pt x="120000" y="120000"/>
                  </a:cubicBezTo>
                  <a:cubicBezTo>
                    <a:pt x="0" y="120000"/>
                    <a:pt x="0" y="120000"/>
                    <a:pt x="0" y="120000"/>
                  </a:cubicBezTo>
                  <a:lnTo>
                    <a:pt x="0" y="7510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pic>
        <p:nvPicPr>
          <p:cNvPr id="539" name="Google Shape;539;p88"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1_Closing Slide">
  <p:cSld name="1_Closing Slide">
    <p:spTree>
      <p:nvGrpSpPr>
        <p:cNvPr id="1" name="Shape 540"/>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541"/>
        <p:cNvGrpSpPr/>
        <p:nvPr/>
      </p:nvGrpSpPr>
      <p:grpSpPr>
        <a:xfrm>
          <a:off x="0" y="0"/>
          <a:ext cx="0" cy="0"/>
          <a:chOff x="0" y="0"/>
          <a:chExt cx="0" cy="0"/>
        </a:xfrm>
      </p:grpSpPr>
      <p:sp>
        <p:nvSpPr>
          <p:cNvPr id="542" name="Google Shape;542;p90"/>
          <p:cNvSpPr txBox="1">
            <a:spLocks noGrp="1"/>
          </p:cNvSpPr>
          <p:nvPr>
            <p:ph type="ctrTitle"/>
          </p:nvPr>
        </p:nvSpPr>
        <p:spPr>
          <a:xfrm>
            <a:off x="342356" y="1659636"/>
            <a:ext cx="4209600" cy="1718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4100"/>
              <a:buFont typeface="Helvetica Neue"/>
              <a:buNone/>
              <a:defRPr sz="41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3" name="Google Shape;543;p90"/>
          <p:cNvSpPr txBox="1">
            <a:spLocks noGrp="1"/>
          </p:cNvSpPr>
          <p:nvPr>
            <p:ph type="subTitle" idx="1"/>
          </p:nvPr>
        </p:nvSpPr>
        <p:spPr>
          <a:xfrm>
            <a:off x="356948" y="3528367"/>
            <a:ext cx="4194900" cy="12417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500"/>
              </a:spcBef>
              <a:spcAft>
                <a:spcPts val="0"/>
              </a:spcAft>
              <a:buClr>
                <a:schemeClr val="lt2"/>
              </a:buClr>
              <a:buSzPts val="1800"/>
              <a:buFont typeface="Arial"/>
              <a:buNone/>
              <a:defRPr sz="1800" b="0" i="0" u="none" strike="noStrike" cap="none">
                <a:solidFill>
                  <a:schemeClr val="lt2"/>
                </a:solidFill>
                <a:latin typeface="Helvetica Neue"/>
                <a:ea typeface="Helvetica Neue"/>
                <a:cs typeface="Helvetica Neue"/>
                <a:sym typeface="Helvetica Neue"/>
              </a:defRPr>
            </a:lvl1pPr>
            <a:lvl2pPr marR="0" lvl="1" algn="ctr" rtl="0">
              <a:lnSpc>
                <a:spcPct val="90000"/>
              </a:lnSpc>
              <a:spcBef>
                <a:spcPts val="400"/>
              </a:spcBef>
              <a:spcAft>
                <a:spcPts val="0"/>
              </a:spcAft>
              <a:buClr>
                <a:schemeClr val="lt2"/>
              </a:buClr>
              <a:buSzPts val="1500"/>
              <a:buFont typeface="Arial"/>
              <a:buNone/>
              <a:defRPr sz="1500" b="0" i="0" u="none" strike="noStrike" cap="none">
                <a:solidFill>
                  <a:schemeClr val="lt2"/>
                </a:solidFill>
                <a:latin typeface="Helvetica Neue"/>
                <a:ea typeface="Helvetica Neue"/>
                <a:cs typeface="Helvetica Neue"/>
                <a:sym typeface="Helvetica Neue"/>
              </a:defRPr>
            </a:lvl2pPr>
            <a:lvl3pPr marR="0" lvl="2" algn="ctr" rtl="0">
              <a:lnSpc>
                <a:spcPct val="90000"/>
              </a:lnSpc>
              <a:spcBef>
                <a:spcPts val="400"/>
              </a:spcBef>
              <a:spcAft>
                <a:spcPts val="0"/>
              </a:spcAft>
              <a:buClr>
                <a:schemeClr val="lt2"/>
              </a:buClr>
              <a:buSzPts val="1400"/>
              <a:buFont typeface="Arial"/>
              <a:buNone/>
              <a:defRPr sz="1400" b="0" i="0" u="none" strike="noStrike" cap="none">
                <a:solidFill>
                  <a:schemeClr val="lt2"/>
                </a:solidFill>
                <a:latin typeface="Helvetica Neue"/>
                <a:ea typeface="Helvetica Neue"/>
                <a:cs typeface="Helvetica Neue"/>
                <a:sym typeface="Helvetica Neue"/>
              </a:defRPr>
            </a:lvl3pPr>
            <a:lvl4pPr marR="0" lvl="3"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R="0" lvl="4" algn="ctr" rtl="0">
              <a:lnSpc>
                <a:spcPct val="90000"/>
              </a:lnSpc>
              <a:spcBef>
                <a:spcPts val="400"/>
              </a:spcBef>
              <a:spcAft>
                <a:spcPts val="0"/>
              </a:spcAft>
              <a:buClr>
                <a:schemeClr val="lt2"/>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9pPr>
          </a:lstStyle>
          <a:p>
            <a:endParaRPr/>
          </a:p>
        </p:txBody>
      </p:sp>
      <p:pic>
        <p:nvPicPr>
          <p:cNvPr id="544" name="Google Shape;544;p90"/>
          <p:cNvPicPr preferRelativeResize="0"/>
          <p:nvPr/>
        </p:nvPicPr>
        <p:blipFill rotWithShape="1">
          <a:blip r:embed="rId2">
            <a:alphaModFix/>
          </a:blip>
          <a:srcRect/>
          <a:stretch/>
        </p:blipFill>
        <p:spPr>
          <a:xfrm>
            <a:off x="481802" y="251170"/>
            <a:ext cx="1071964" cy="698206"/>
          </a:xfrm>
          <a:prstGeom prst="rect">
            <a:avLst/>
          </a:prstGeom>
          <a:noFill/>
          <a:ln>
            <a:noFill/>
          </a:ln>
        </p:spPr>
      </p:pic>
      <p:pic>
        <p:nvPicPr>
          <p:cNvPr id="545" name="Google Shape;545;p90"/>
          <p:cNvPicPr preferRelativeResize="0"/>
          <p:nvPr/>
        </p:nvPicPr>
        <p:blipFill rotWithShape="1">
          <a:blip r:embed="rId3">
            <a:alphaModFix/>
          </a:blip>
          <a:srcRect r="8650"/>
          <a:stretch/>
        </p:blipFill>
        <p:spPr>
          <a:xfrm>
            <a:off x="4843162" y="1577751"/>
            <a:ext cx="4300838" cy="1961677"/>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Section Break Blue">
  <p:cSld name="Section Break Blue">
    <p:bg>
      <p:bgPr>
        <a:solidFill>
          <a:srgbClr val="53C8ED"/>
        </a:solidFill>
        <a:effectLst/>
      </p:bgPr>
    </p:bg>
    <p:spTree>
      <p:nvGrpSpPr>
        <p:cNvPr id="1" name="Shape 546"/>
        <p:cNvGrpSpPr/>
        <p:nvPr/>
      </p:nvGrpSpPr>
      <p:grpSpPr>
        <a:xfrm>
          <a:off x="0" y="0"/>
          <a:ext cx="0" cy="0"/>
          <a:chOff x="0" y="0"/>
          <a:chExt cx="0" cy="0"/>
        </a:xfrm>
      </p:grpSpPr>
      <p:sp>
        <p:nvSpPr>
          <p:cNvPr id="547" name="Google Shape;547;p91"/>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pic>
        <p:nvPicPr>
          <p:cNvPr id="548" name="Google Shape;548;p91"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549" name="Google Shape;549;p91"/>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
        <p:nvSpPr>
          <p:cNvPr id="550" name="Google Shape;550;p91"/>
          <p:cNvSpPr txBox="1">
            <a:spLocks noGrp="1"/>
          </p:cNvSpPr>
          <p:nvPr>
            <p:ph type="ctrTitle"/>
          </p:nvPr>
        </p:nvSpPr>
        <p:spPr>
          <a:xfrm>
            <a:off x="325878" y="1413711"/>
            <a:ext cx="5583900" cy="19170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1"/>
              </a:buClr>
              <a:buSzPts val="4100"/>
              <a:buFont typeface="Helvetica Neue"/>
              <a:buNone/>
              <a:defRPr sz="41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Section Break Yellow">
  <p:cSld name="Section Break Yellow">
    <p:bg>
      <p:bgPr>
        <a:solidFill>
          <a:schemeClr val="accent4"/>
        </a:solidFill>
        <a:effectLst/>
      </p:bgPr>
    </p:bg>
    <p:spTree>
      <p:nvGrpSpPr>
        <p:cNvPr id="1" name="Shape 551"/>
        <p:cNvGrpSpPr/>
        <p:nvPr/>
      </p:nvGrpSpPr>
      <p:grpSpPr>
        <a:xfrm>
          <a:off x="0" y="0"/>
          <a:ext cx="0" cy="0"/>
          <a:chOff x="0" y="0"/>
          <a:chExt cx="0" cy="0"/>
        </a:xfrm>
      </p:grpSpPr>
      <p:sp>
        <p:nvSpPr>
          <p:cNvPr id="552" name="Google Shape;552;p92"/>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pic>
        <p:nvPicPr>
          <p:cNvPr id="553" name="Google Shape;553;p92"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554" name="Google Shape;554;p92"/>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
        <p:nvSpPr>
          <p:cNvPr id="555" name="Google Shape;555;p92"/>
          <p:cNvSpPr txBox="1">
            <a:spLocks noGrp="1"/>
          </p:cNvSpPr>
          <p:nvPr>
            <p:ph type="ctrTitle"/>
          </p:nvPr>
        </p:nvSpPr>
        <p:spPr>
          <a:xfrm>
            <a:off x="325878" y="1413711"/>
            <a:ext cx="5583900" cy="19170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1"/>
              </a:buClr>
              <a:buSzPts val="4100"/>
              <a:buFont typeface="Helvetica Neue"/>
              <a:buNone/>
              <a:defRPr sz="41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er with four columns (Inverted)">
  <p:cSld name="CUSTOM_3_2_1_1_1">
    <p:bg>
      <p:bgPr>
        <a:solidFill>
          <a:schemeClr val="accent4"/>
        </a:solidFill>
        <a:effectLst/>
      </p:bgPr>
    </p:bg>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lvl1pPr lvl="0" rtl="0">
              <a:spcBef>
                <a:spcPts val="0"/>
              </a:spcBef>
              <a:spcAft>
                <a:spcPts val="0"/>
              </a:spcAft>
              <a:buNone/>
              <a:defRPr sz="32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83" name="Google Shape;83;p10"/>
          <p:cNvSpPr txBox="1">
            <a:spLocks noGrp="1"/>
          </p:cNvSpPr>
          <p:nvPr>
            <p:ph type="subTitle" idx="1"/>
          </p:nvPr>
        </p:nvSpPr>
        <p:spPr>
          <a:xfrm>
            <a:off x="331000" y="1238250"/>
            <a:ext cx="1940700" cy="10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800"/>
              <a:buNone/>
              <a:defRPr sz="1800" b="1"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84" name="Google Shape;84;p10"/>
          <p:cNvSpPr txBox="1">
            <a:spLocks noGrp="1"/>
          </p:cNvSpPr>
          <p:nvPr>
            <p:ph type="subTitle" idx="2"/>
          </p:nvPr>
        </p:nvSpPr>
        <p:spPr>
          <a:xfrm>
            <a:off x="331000" y="2276550"/>
            <a:ext cx="1940700" cy="22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000"/>
              <a:buNone/>
              <a:defRPr sz="10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9pPr>
          </a:lstStyle>
          <a:p>
            <a:endParaRPr/>
          </a:p>
        </p:txBody>
      </p:sp>
      <p:sp>
        <p:nvSpPr>
          <p:cNvPr id="85" name="Google Shape;85;p10"/>
          <p:cNvSpPr txBox="1">
            <a:spLocks noGrp="1"/>
          </p:cNvSpPr>
          <p:nvPr>
            <p:ph type="subTitle" idx="3"/>
          </p:nvPr>
        </p:nvSpPr>
        <p:spPr>
          <a:xfrm>
            <a:off x="2514600" y="1238250"/>
            <a:ext cx="1940700" cy="10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800"/>
              <a:buNone/>
              <a:defRPr sz="1800" b="1"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86" name="Google Shape;86;p10"/>
          <p:cNvSpPr txBox="1">
            <a:spLocks noGrp="1"/>
          </p:cNvSpPr>
          <p:nvPr>
            <p:ph type="subTitle" idx="4"/>
          </p:nvPr>
        </p:nvSpPr>
        <p:spPr>
          <a:xfrm>
            <a:off x="2514600" y="2276550"/>
            <a:ext cx="1940700" cy="22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000"/>
              <a:buNone/>
              <a:defRPr sz="10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9pPr>
          </a:lstStyle>
          <a:p>
            <a:endParaRPr/>
          </a:p>
        </p:txBody>
      </p:sp>
      <p:sp>
        <p:nvSpPr>
          <p:cNvPr id="87" name="Google Shape;87;p10"/>
          <p:cNvSpPr txBox="1">
            <a:spLocks noGrp="1"/>
          </p:cNvSpPr>
          <p:nvPr>
            <p:ph type="subTitle" idx="5"/>
          </p:nvPr>
        </p:nvSpPr>
        <p:spPr>
          <a:xfrm>
            <a:off x="4698200" y="1238250"/>
            <a:ext cx="1940700" cy="10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800"/>
              <a:buNone/>
              <a:defRPr sz="1800" b="1"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88" name="Google Shape;88;p10"/>
          <p:cNvSpPr txBox="1">
            <a:spLocks noGrp="1"/>
          </p:cNvSpPr>
          <p:nvPr>
            <p:ph type="subTitle" idx="6"/>
          </p:nvPr>
        </p:nvSpPr>
        <p:spPr>
          <a:xfrm>
            <a:off x="4698200" y="2276550"/>
            <a:ext cx="1940700" cy="22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000"/>
              <a:buNone/>
              <a:defRPr sz="10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9pPr>
          </a:lstStyle>
          <a:p>
            <a:endParaRPr/>
          </a:p>
        </p:txBody>
      </p:sp>
      <p:sp>
        <p:nvSpPr>
          <p:cNvPr id="89" name="Google Shape;89;p10"/>
          <p:cNvSpPr txBox="1">
            <a:spLocks noGrp="1"/>
          </p:cNvSpPr>
          <p:nvPr>
            <p:ph type="subTitle" idx="7"/>
          </p:nvPr>
        </p:nvSpPr>
        <p:spPr>
          <a:xfrm>
            <a:off x="6881800" y="1238250"/>
            <a:ext cx="1940700" cy="10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800"/>
              <a:buNone/>
              <a:defRPr sz="1800" b="1"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
        <p:nvSpPr>
          <p:cNvPr id="90" name="Google Shape;90;p10"/>
          <p:cNvSpPr txBox="1">
            <a:spLocks noGrp="1"/>
          </p:cNvSpPr>
          <p:nvPr>
            <p:ph type="subTitle" idx="8"/>
          </p:nvPr>
        </p:nvSpPr>
        <p:spPr>
          <a:xfrm>
            <a:off x="6881800" y="2276550"/>
            <a:ext cx="1940700" cy="2238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1000"/>
              <a:buNone/>
              <a:defRPr sz="10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000"/>
              <a:buFont typeface="Arial"/>
              <a:buNone/>
              <a:defRPr sz="1000" b="0" i="0" u="none" strike="noStrike" cap="none">
                <a:solidFill>
                  <a:schemeClr val="lt1"/>
                </a:solidFill>
                <a:latin typeface="Helvetica Neue"/>
                <a:ea typeface="Helvetica Neue"/>
                <a:cs typeface="Helvetica Neue"/>
                <a:sym typeface="Helvetica Neue"/>
              </a:defRPr>
            </a:lvl9pPr>
          </a:lstStyle>
          <a:p>
            <a:endParaRPr/>
          </a:p>
        </p:txBody>
      </p:sp>
      <p:sp>
        <p:nvSpPr>
          <p:cNvPr id="91" name="Google Shape;91;p10"/>
          <p:cNvSpPr txBox="1"/>
          <p:nvPr/>
        </p:nvSpPr>
        <p:spPr>
          <a:xfrm>
            <a:off x="8587504"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Helvetica Neue"/>
                <a:ea typeface="Helvetica Neue"/>
                <a:cs typeface="Helvetica Neue"/>
                <a:sym typeface="Helvetica Neue"/>
              </a:rPr>
              <a:t>‹#›</a:t>
            </a:fld>
            <a:endParaRPr sz="1100" i="0" u="none" strike="noStrike" cap="none">
              <a:solidFill>
                <a:schemeClr val="lt1"/>
              </a:solidFill>
              <a:latin typeface="Avenir"/>
              <a:ea typeface="Avenir"/>
              <a:cs typeface="Avenir"/>
              <a:sym typeface="Avenir"/>
            </a:endParaRPr>
          </a:p>
        </p:txBody>
      </p:sp>
      <p:sp>
        <p:nvSpPr>
          <p:cNvPr id="92" name="Google Shape;92;p10"/>
          <p:cNvSpPr txBox="1"/>
          <p:nvPr/>
        </p:nvSpPr>
        <p:spPr>
          <a:xfrm>
            <a:off x="5977056" y="4843381"/>
            <a:ext cx="1617900" cy="150000"/>
          </a:xfrm>
          <a:prstGeom prst="rect">
            <a:avLst/>
          </a:prstGeom>
          <a:noFill/>
          <a:ln>
            <a:noFill/>
          </a:ln>
        </p:spPr>
        <p:txBody>
          <a:bodyPr spcFirstLastPara="1" wrap="square" lIns="34275" tIns="34275" rIns="34275" bIns="34275" anchor="ctr" anchorCtr="0">
            <a:noAutofit/>
          </a:bodyPr>
          <a:lstStyle/>
          <a:p>
            <a:pPr marL="0" marR="0" lvl="0" indent="0" algn="r" rtl="0">
              <a:spcBef>
                <a:spcPts val="0"/>
              </a:spcBef>
              <a:spcAft>
                <a:spcPts val="0"/>
              </a:spcAft>
              <a:buNone/>
            </a:pPr>
            <a:r>
              <a:rPr lang="en" sz="500" i="0" u="none" strike="noStrike" cap="none">
                <a:solidFill>
                  <a:schemeClr val="lt1"/>
                </a:solidFill>
                <a:latin typeface="Avenir"/>
                <a:ea typeface="Avenir"/>
                <a:cs typeface="Avenir"/>
                <a:sym typeface="Avenir"/>
              </a:rPr>
              <a:t>Copyright © 201</a:t>
            </a:r>
            <a:r>
              <a:rPr lang="en" sz="500">
                <a:solidFill>
                  <a:schemeClr val="lt1"/>
                </a:solidFill>
                <a:latin typeface="Avenir"/>
                <a:ea typeface="Avenir"/>
                <a:cs typeface="Avenir"/>
                <a:sym typeface="Avenir"/>
              </a:rPr>
              <a:t>8</a:t>
            </a:r>
            <a:r>
              <a:rPr lang="en" sz="500" i="0" u="none" strike="noStrike" cap="none">
                <a:solidFill>
                  <a:schemeClr val="lt1"/>
                </a:solidFill>
                <a:latin typeface="Avenir"/>
                <a:ea typeface="Avenir"/>
                <a:cs typeface="Avenir"/>
                <a:sym typeface="Avenir"/>
              </a:rPr>
              <a:t> 23andMe, Inc.</a:t>
            </a:r>
            <a:endParaRPr sz="500" i="0" u="none" strike="noStrike" cap="none">
              <a:solidFill>
                <a:schemeClr val="lt1"/>
              </a:solidFill>
              <a:latin typeface="Avenir"/>
              <a:ea typeface="Avenir"/>
              <a:cs typeface="Avenir"/>
              <a:sym typeface="Avenir"/>
            </a:endParaRPr>
          </a:p>
        </p:txBody>
      </p:sp>
      <p:pic>
        <p:nvPicPr>
          <p:cNvPr id="93" name="Google Shape;93;p10"/>
          <p:cNvPicPr preferRelativeResize="0"/>
          <p:nvPr/>
        </p:nvPicPr>
        <p:blipFill rotWithShape="1">
          <a:blip r:embed="rId2">
            <a:alphaModFix/>
          </a:blip>
          <a:srcRect/>
          <a:stretch/>
        </p:blipFill>
        <p:spPr>
          <a:xfrm>
            <a:off x="7711588" y="4764092"/>
            <a:ext cx="795000" cy="277500"/>
          </a:xfrm>
          <a:prstGeom prst="rect">
            <a:avLst/>
          </a:prstGeom>
          <a:noFill/>
          <a:ln>
            <a:noFill/>
          </a:ln>
        </p:spPr>
      </p:pic>
      <p:sp>
        <p:nvSpPr>
          <p:cNvPr id="94" name="Google Shape;94;p10"/>
          <p:cNvSpPr txBox="1">
            <a:spLocks noGrp="1"/>
          </p:cNvSpPr>
          <p:nvPr>
            <p:ph type="subTitle" idx="9"/>
          </p:nvPr>
        </p:nvSpPr>
        <p:spPr>
          <a:xfrm>
            <a:off x="331000" y="4724950"/>
            <a:ext cx="5572200" cy="3453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500"/>
              </a:spcBef>
              <a:spcAft>
                <a:spcPts val="0"/>
              </a:spcAft>
              <a:buClr>
                <a:schemeClr val="lt1"/>
              </a:buClr>
              <a:buSzPts val="800"/>
              <a:buNone/>
              <a:defRPr sz="800" i="0" u="none" strike="noStrike" cap="none">
                <a:solidFill>
                  <a:schemeClr val="lt1"/>
                </a:solidFill>
              </a:defRPr>
            </a:lvl1pPr>
            <a:lvl2pPr marL="342900" marR="0" lvl="1" indent="0" algn="ctr" rtl="0">
              <a:lnSpc>
                <a:spcPct val="90000"/>
              </a:lnSpc>
              <a:spcBef>
                <a:spcPts val="400"/>
              </a:spcBef>
              <a:spcAft>
                <a:spcPts val="0"/>
              </a:spcAft>
              <a:buClr>
                <a:schemeClr val="lt1"/>
              </a:buClr>
              <a:buSzPts val="1800"/>
              <a:buFont typeface="Arial"/>
              <a:buNone/>
              <a:defRPr sz="1500" b="0" i="0" u="none" strike="noStrike" cap="none">
                <a:solidFill>
                  <a:schemeClr val="lt1"/>
                </a:solidFill>
                <a:latin typeface="Helvetica Neue"/>
                <a:ea typeface="Helvetica Neue"/>
                <a:cs typeface="Helvetica Neue"/>
                <a:sym typeface="Helvetica Neue"/>
              </a:defRPr>
            </a:lvl2pPr>
            <a:lvl3pPr marL="685800" marR="0" lvl="2" indent="0" algn="ctr" rtl="0">
              <a:lnSpc>
                <a:spcPct val="90000"/>
              </a:lnSpc>
              <a:spcBef>
                <a:spcPts val="400"/>
              </a:spcBef>
              <a:spcAft>
                <a:spcPts val="0"/>
              </a:spcAft>
              <a:buClr>
                <a:schemeClr val="lt1"/>
              </a:buClr>
              <a:buSzPts val="1500"/>
              <a:buFont typeface="Arial"/>
              <a:buNone/>
              <a:defRPr sz="1400" b="0" i="0" u="none" strike="noStrike" cap="none">
                <a:solidFill>
                  <a:schemeClr val="lt1"/>
                </a:solidFill>
                <a:latin typeface="Helvetica Neue"/>
                <a:ea typeface="Helvetica Neue"/>
                <a:cs typeface="Helvetica Neue"/>
                <a:sym typeface="Helvetica Neue"/>
              </a:defRPr>
            </a:lvl3pPr>
            <a:lvl4pPr marL="1028700" marR="0" lvl="3"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4pPr>
            <a:lvl5pPr marL="1371600" marR="0" lvl="4"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5pPr>
            <a:lvl6pPr marL="1714500" marR="0" lvl="5"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6pPr>
            <a:lvl7pPr marL="2057400" marR="0" lvl="6"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7pPr>
            <a:lvl8pPr marL="2400300" marR="0" lvl="7"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8pPr>
            <a:lvl9pPr marL="2743200" marR="0" lvl="8" indent="0" algn="ctr" rtl="0">
              <a:lnSpc>
                <a:spcPct val="90000"/>
              </a:lnSpc>
              <a:spcBef>
                <a:spcPts val="400"/>
              </a:spcBef>
              <a:spcAft>
                <a:spcPts val="0"/>
              </a:spcAft>
              <a:buClr>
                <a:schemeClr val="lt1"/>
              </a:buClr>
              <a:buSzPts val="1400"/>
              <a:buFont typeface="Arial"/>
              <a:buNone/>
              <a:defRPr sz="1200" b="0" i="0" u="none" strike="noStrike" cap="none">
                <a:solidFill>
                  <a:schemeClr val="lt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Section Break Green">
  <p:cSld name="Section Break Green">
    <p:bg>
      <p:bgPr>
        <a:solidFill>
          <a:srgbClr val="78BE20"/>
        </a:solidFill>
        <a:effectLst/>
      </p:bgPr>
    </p:bg>
    <p:spTree>
      <p:nvGrpSpPr>
        <p:cNvPr id="1" name="Shape 556"/>
        <p:cNvGrpSpPr/>
        <p:nvPr/>
      </p:nvGrpSpPr>
      <p:grpSpPr>
        <a:xfrm>
          <a:off x="0" y="0"/>
          <a:ext cx="0" cy="0"/>
          <a:chOff x="0" y="0"/>
          <a:chExt cx="0" cy="0"/>
        </a:xfrm>
      </p:grpSpPr>
      <p:sp>
        <p:nvSpPr>
          <p:cNvPr id="557" name="Google Shape;557;p93"/>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a:solidFill>
                  <a:schemeClr val="lt1"/>
                </a:solidFill>
                <a:latin typeface="Helvetica Neue"/>
                <a:ea typeface="Helvetica Neue"/>
                <a:cs typeface="Helvetica Neue"/>
                <a:sym typeface="Helvetica Neue"/>
              </a:rPr>
              <a:t>‹#›</a:t>
            </a:fld>
            <a:endParaRPr sz="1100">
              <a:solidFill>
                <a:schemeClr val="lt1"/>
              </a:solidFill>
              <a:latin typeface="Helvetica Neue"/>
              <a:ea typeface="Helvetica Neue"/>
              <a:cs typeface="Helvetica Neue"/>
              <a:sym typeface="Helvetica Neue"/>
            </a:endParaRPr>
          </a:p>
        </p:txBody>
      </p:sp>
      <p:pic>
        <p:nvPicPr>
          <p:cNvPr id="558" name="Google Shape;558;p93" descr="C:\_Projects\Daily Projects\100416\P14754\PNgs\23andMe_ko.png"/>
          <p:cNvPicPr preferRelativeResize="0"/>
          <p:nvPr/>
        </p:nvPicPr>
        <p:blipFill rotWithShape="1">
          <a:blip r:embed="rId2">
            <a:alphaModFix/>
          </a:blip>
          <a:srcRect/>
          <a:stretch/>
        </p:blipFill>
        <p:spPr>
          <a:xfrm>
            <a:off x="7790113" y="4762082"/>
            <a:ext cx="799505" cy="279246"/>
          </a:xfrm>
          <a:prstGeom prst="rect">
            <a:avLst/>
          </a:prstGeom>
          <a:noFill/>
          <a:ln>
            <a:noFill/>
          </a:ln>
        </p:spPr>
      </p:pic>
      <p:sp>
        <p:nvSpPr>
          <p:cNvPr id="559" name="Google Shape;559;p93"/>
          <p:cNvSpPr txBox="1"/>
          <p:nvPr/>
        </p:nvSpPr>
        <p:spPr>
          <a:xfrm>
            <a:off x="5952560" y="4846203"/>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a:solidFill>
                  <a:schemeClr val="lt1"/>
                </a:solidFill>
                <a:latin typeface="Helvetica Neue"/>
                <a:ea typeface="Helvetica Neue"/>
                <a:cs typeface="Helvetica Neue"/>
                <a:sym typeface="Helvetica Neue"/>
              </a:rPr>
              <a:t>Copyright © 2019 23andMe, Inc. All rights reserved.</a:t>
            </a:r>
            <a:endParaRPr sz="500">
              <a:solidFill>
                <a:schemeClr val="lt1"/>
              </a:solidFill>
              <a:latin typeface="Helvetica Neue"/>
              <a:ea typeface="Helvetica Neue"/>
              <a:cs typeface="Helvetica Neue"/>
              <a:sym typeface="Helvetica Neue"/>
            </a:endParaRPr>
          </a:p>
        </p:txBody>
      </p:sp>
      <p:sp>
        <p:nvSpPr>
          <p:cNvPr id="560" name="Google Shape;560;p93"/>
          <p:cNvSpPr txBox="1">
            <a:spLocks noGrp="1"/>
          </p:cNvSpPr>
          <p:nvPr>
            <p:ph type="ctrTitle"/>
          </p:nvPr>
        </p:nvSpPr>
        <p:spPr>
          <a:xfrm>
            <a:off x="325878" y="1413711"/>
            <a:ext cx="5583900" cy="19170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1"/>
              </a:buClr>
              <a:buSzPts val="4100"/>
              <a:buNone/>
              <a:defRPr sz="4100" i="0" u="none" strike="noStrike" cap="none">
                <a:solidFill>
                  <a:schemeClr val="l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tatement Slide Blue">
  <p:cSld name="Statement Slide Blue">
    <p:spTree>
      <p:nvGrpSpPr>
        <p:cNvPr id="1" name="Shape 561"/>
        <p:cNvGrpSpPr/>
        <p:nvPr/>
      </p:nvGrpSpPr>
      <p:grpSpPr>
        <a:xfrm>
          <a:off x="0" y="0"/>
          <a:ext cx="0" cy="0"/>
          <a:chOff x="0" y="0"/>
          <a:chExt cx="0" cy="0"/>
        </a:xfrm>
      </p:grpSpPr>
      <p:sp>
        <p:nvSpPr>
          <p:cNvPr id="562" name="Google Shape;562;p94"/>
          <p:cNvSpPr txBox="1">
            <a:spLocks noGrp="1"/>
          </p:cNvSpPr>
          <p:nvPr>
            <p:ph type="ctrTitle"/>
          </p:nvPr>
        </p:nvSpPr>
        <p:spPr>
          <a:xfrm>
            <a:off x="326722" y="1438685"/>
            <a:ext cx="5783400" cy="20784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3300"/>
              <a:buFont typeface="Helvetica Neue"/>
              <a:buNone/>
              <a:defRPr sz="3300" b="0" i="0" u="none" strike="noStrike" cap="none">
                <a:solidFill>
                  <a:schemeClr val="lt2"/>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563" name="Google Shape;563;p94"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tatement Slide Yellow">
  <p:cSld name="Statement Slide Yellow">
    <p:spTree>
      <p:nvGrpSpPr>
        <p:cNvPr id="1" name="Shape 564"/>
        <p:cNvGrpSpPr/>
        <p:nvPr/>
      </p:nvGrpSpPr>
      <p:grpSpPr>
        <a:xfrm>
          <a:off x="0" y="0"/>
          <a:ext cx="0" cy="0"/>
          <a:chOff x="0" y="0"/>
          <a:chExt cx="0" cy="0"/>
        </a:xfrm>
      </p:grpSpPr>
      <p:sp>
        <p:nvSpPr>
          <p:cNvPr id="565" name="Google Shape;565;p95"/>
          <p:cNvSpPr txBox="1">
            <a:spLocks noGrp="1"/>
          </p:cNvSpPr>
          <p:nvPr>
            <p:ph type="ctrTitle"/>
          </p:nvPr>
        </p:nvSpPr>
        <p:spPr>
          <a:xfrm>
            <a:off x="306670" y="1438685"/>
            <a:ext cx="5783400" cy="20784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3300"/>
              <a:buFont typeface="Helvetica Neue"/>
              <a:buNone/>
              <a:defRPr sz="3300" b="0" i="0" u="none" strike="noStrike" cap="none">
                <a:solidFill>
                  <a:schemeClr val="lt2"/>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566" name="Google Shape;566;p95"/>
          <p:cNvPicPr preferRelativeResize="0"/>
          <p:nvPr/>
        </p:nvPicPr>
        <p:blipFill rotWithShape="1">
          <a:blip r:embed="rId2">
            <a:alphaModFix/>
          </a:blip>
          <a:srcRect/>
          <a:stretch/>
        </p:blipFill>
        <p:spPr>
          <a:xfrm>
            <a:off x="-4572" y="4528721"/>
            <a:ext cx="4325112" cy="619506"/>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tatement Slide Green">
  <p:cSld name="Statement Slide Green">
    <p:spTree>
      <p:nvGrpSpPr>
        <p:cNvPr id="1" name="Shape 567"/>
        <p:cNvGrpSpPr/>
        <p:nvPr/>
      </p:nvGrpSpPr>
      <p:grpSpPr>
        <a:xfrm>
          <a:off x="0" y="0"/>
          <a:ext cx="0" cy="0"/>
          <a:chOff x="0" y="0"/>
          <a:chExt cx="0" cy="0"/>
        </a:xfrm>
      </p:grpSpPr>
      <p:pic>
        <p:nvPicPr>
          <p:cNvPr id="568" name="Google Shape;568;p96"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
        <p:nvSpPr>
          <p:cNvPr id="569" name="Google Shape;569;p96"/>
          <p:cNvSpPr txBox="1">
            <a:spLocks noGrp="1"/>
          </p:cNvSpPr>
          <p:nvPr>
            <p:ph type="ctrTitle"/>
          </p:nvPr>
        </p:nvSpPr>
        <p:spPr>
          <a:xfrm>
            <a:off x="326722" y="1438685"/>
            <a:ext cx="5783400" cy="20784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lt2"/>
              </a:buClr>
              <a:buSzPts val="3300"/>
              <a:buFont typeface="Helvetica Neue"/>
              <a:buNone/>
              <a:defRPr sz="3300" b="0" i="0" u="none" strike="noStrike" cap="none">
                <a:solidFill>
                  <a:schemeClr val="lt2"/>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One Column Blue">
  <p:cSld name="One Column Blue">
    <p:spTree>
      <p:nvGrpSpPr>
        <p:cNvPr id="1" name="Shape 570"/>
        <p:cNvGrpSpPr/>
        <p:nvPr/>
      </p:nvGrpSpPr>
      <p:grpSpPr>
        <a:xfrm>
          <a:off x="0" y="0"/>
          <a:ext cx="0" cy="0"/>
          <a:chOff x="0" y="0"/>
          <a:chExt cx="0" cy="0"/>
        </a:xfrm>
      </p:grpSpPr>
      <p:pic>
        <p:nvPicPr>
          <p:cNvPr id="571" name="Google Shape;571;p97" descr="C:\_Projects\Daily Projects\100416\P14754\PNgs\statement blue-08.png"/>
          <p:cNvPicPr preferRelativeResize="0"/>
          <p:nvPr/>
        </p:nvPicPr>
        <p:blipFill rotWithShape="1">
          <a:blip r:embed="rId2">
            <a:alphaModFix/>
          </a:blip>
          <a:srcRect/>
          <a:stretch/>
        </p:blipFill>
        <p:spPr>
          <a:xfrm>
            <a:off x="0" y="4472940"/>
            <a:ext cx="4712556" cy="670560"/>
          </a:xfrm>
          <a:prstGeom prst="rect">
            <a:avLst/>
          </a:prstGeom>
          <a:noFill/>
          <a:ln>
            <a:noFill/>
          </a:ln>
        </p:spPr>
      </p:pic>
      <p:sp>
        <p:nvSpPr>
          <p:cNvPr id="572" name="Google Shape;572;p97"/>
          <p:cNvSpPr txBox="1">
            <a:spLocks noGrp="1"/>
          </p:cNvSpPr>
          <p:nvPr>
            <p:ph type="body" idx="1"/>
          </p:nvPr>
        </p:nvSpPr>
        <p:spPr>
          <a:xfrm>
            <a:off x="342900" y="1150942"/>
            <a:ext cx="8174700" cy="2626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73" name="Google Shape;573;p97"/>
          <p:cNvSpPr txBox="1">
            <a:spLocks noGrp="1"/>
          </p:cNvSpPr>
          <p:nvPr>
            <p:ph type="title"/>
          </p:nvPr>
        </p:nvSpPr>
        <p:spPr>
          <a:xfrm>
            <a:off x="342700" y="439931"/>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One Column Yellow">
  <p:cSld name="One Column Yellow">
    <p:spTree>
      <p:nvGrpSpPr>
        <p:cNvPr id="1" name="Shape 574"/>
        <p:cNvGrpSpPr/>
        <p:nvPr/>
      </p:nvGrpSpPr>
      <p:grpSpPr>
        <a:xfrm>
          <a:off x="0" y="0"/>
          <a:ext cx="0" cy="0"/>
          <a:chOff x="0" y="0"/>
          <a:chExt cx="0" cy="0"/>
        </a:xfrm>
      </p:grpSpPr>
      <p:pic>
        <p:nvPicPr>
          <p:cNvPr id="575" name="Google Shape;575;p98"/>
          <p:cNvPicPr preferRelativeResize="0"/>
          <p:nvPr/>
        </p:nvPicPr>
        <p:blipFill rotWithShape="1">
          <a:blip r:embed="rId2">
            <a:alphaModFix/>
          </a:blip>
          <a:srcRect/>
          <a:stretch/>
        </p:blipFill>
        <p:spPr>
          <a:xfrm>
            <a:off x="-4572" y="4528721"/>
            <a:ext cx="4325112" cy="619506"/>
          </a:xfrm>
          <a:prstGeom prst="rect">
            <a:avLst/>
          </a:prstGeom>
          <a:noFill/>
          <a:ln>
            <a:noFill/>
          </a:ln>
        </p:spPr>
      </p:pic>
      <p:sp>
        <p:nvSpPr>
          <p:cNvPr id="576" name="Google Shape;576;p98"/>
          <p:cNvSpPr txBox="1">
            <a:spLocks noGrp="1"/>
          </p:cNvSpPr>
          <p:nvPr>
            <p:ph type="body" idx="1"/>
          </p:nvPr>
        </p:nvSpPr>
        <p:spPr>
          <a:xfrm>
            <a:off x="342900" y="1150942"/>
            <a:ext cx="8174700" cy="2626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77" name="Google Shape;577;p98"/>
          <p:cNvSpPr txBox="1">
            <a:spLocks noGrp="1"/>
          </p:cNvSpPr>
          <p:nvPr>
            <p:ph type="title"/>
          </p:nvPr>
        </p:nvSpPr>
        <p:spPr>
          <a:xfrm>
            <a:off x="342700" y="439931"/>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One Column Green">
  <p:cSld name="One Column Green">
    <p:spTree>
      <p:nvGrpSpPr>
        <p:cNvPr id="1" name="Shape 578"/>
        <p:cNvGrpSpPr/>
        <p:nvPr/>
      </p:nvGrpSpPr>
      <p:grpSpPr>
        <a:xfrm>
          <a:off x="0" y="0"/>
          <a:ext cx="0" cy="0"/>
          <a:chOff x="0" y="0"/>
          <a:chExt cx="0" cy="0"/>
        </a:xfrm>
      </p:grpSpPr>
      <p:sp>
        <p:nvSpPr>
          <p:cNvPr id="579" name="Google Shape;579;p99"/>
          <p:cNvSpPr txBox="1">
            <a:spLocks noGrp="1"/>
          </p:cNvSpPr>
          <p:nvPr>
            <p:ph type="body" idx="1"/>
          </p:nvPr>
        </p:nvSpPr>
        <p:spPr>
          <a:xfrm>
            <a:off x="342900" y="1150941"/>
            <a:ext cx="8174700" cy="2626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80" name="Google Shape;580;p99"/>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581" name="Google Shape;581;p99"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582"/>
        <p:cNvGrpSpPr/>
        <p:nvPr/>
      </p:nvGrpSpPr>
      <p:grpSpPr>
        <a:xfrm>
          <a:off x="0" y="0"/>
          <a:ext cx="0" cy="0"/>
          <a:chOff x="0" y="0"/>
          <a:chExt cx="0" cy="0"/>
        </a:xfrm>
      </p:grpSpPr>
      <p:sp>
        <p:nvSpPr>
          <p:cNvPr id="583" name="Google Shape;583;p100"/>
          <p:cNvSpPr txBox="1">
            <a:spLocks noGrp="1"/>
          </p:cNvSpPr>
          <p:nvPr>
            <p:ph type="body" idx="1"/>
          </p:nvPr>
        </p:nvSpPr>
        <p:spPr>
          <a:xfrm>
            <a:off x="342900" y="1150940"/>
            <a:ext cx="3975600" cy="26268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84" name="Google Shape;584;p100"/>
          <p:cNvSpPr txBox="1">
            <a:spLocks noGrp="1"/>
          </p:cNvSpPr>
          <p:nvPr>
            <p:ph type="title"/>
          </p:nvPr>
        </p:nvSpPr>
        <p:spPr>
          <a:xfrm>
            <a:off x="342700" y="439929"/>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85" name="Google Shape;585;p100"/>
          <p:cNvSpPr txBox="1">
            <a:spLocks noGrp="1"/>
          </p:cNvSpPr>
          <p:nvPr>
            <p:ph type="body" idx="2"/>
          </p:nvPr>
        </p:nvSpPr>
        <p:spPr>
          <a:xfrm>
            <a:off x="4612738" y="1150940"/>
            <a:ext cx="3975600" cy="26268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586" name="Google Shape;586;p100"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587"/>
        <p:cNvGrpSpPr/>
        <p:nvPr/>
      </p:nvGrpSpPr>
      <p:grpSpPr>
        <a:xfrm>
          <a:off x="0" y="0"/>
          <a:ext cx="0" cy="0"/>
          <a:chOff x="0" y="0"/>
          <a:chExt cx="0" cy="0"/>
        </a:xfrm>
      </p:grpSpPr>
      <p:sp>
        <p:nvSpPr>
          <p:cNvPr id="588" name="Google Shape;588;p101"/>
          <p:cNvSpPr txBox="1">
            <a:spLocks noGrp="1"/>
          </p:cNvSpPr>
          <p:nvPr>
            <p:ph type="body" idx="1"/>
          </p:nvPr>
        </p:nvSpPr>
        <p:spPr>
          <a:xfrm>
            <a:off x="397218" y="1212052"/>
            <a:ext cx="2705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89" name="Google Shape;589;p101"/>
          <p:cNvSpPr txBox="1">
            <a:spLocks noGrp="1"/>
          </p:cNvSpPr>
          <p:nvPr>
            <p:ph type="title"/>
          </p:nvPr>
        </p:nvSpPr>
        <p:spPr>
          <a:xfrm>
            <a:off x="342700" y="439930"/>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0" name="Google Shape;590;p101"/>
          <p:cNvSpPr txBox="1">
            <a:spLocks noGrp="1"/>
          </p:cNvSpPr>
          <p:nvPr>
            <p:ph type="body" idx="2"/>
          </p:nvPr>
        </p:nvSpPr>
        <p:spPr>
          <a:xfrm>
            <a:off x="3223315" y="1212052"/>
            <a:ext cx="2705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91" name="Google Shape;591;p101"/>
          <p:cNvSpPr txBox="1">
            <a:spLocks noGrp="1"/>
          </p:cNvSpPr>
          <p:nvPr>
            <p:ph type="body" idx="3"/>
          </p:nvPr>
        </p:nvSpPr>
        <p:spPr>
          <a:xfrm>
            <a:off x="6049412" y="1212052"/>
            <a:ext cx="2705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592" name="Google Shape;592;p101" descr="C:\_Projects\Daily Projects\100416\P14754\PNgs\statement green-10.png"/>
          <p:cNvPicPr preferRelativeResize="0"/>
          <p:nvPr/>
        </p:nvPicPr>
        <p:blipFill rotWithShape="1">
          <a:blip r:embed="rId2">
            <a:alphaModFix/>
          </a:blip>
          <a:srcRect/>
          <a:stretch/>
        </p:blipFill>
        <p:spPr>
          <a:xfrm>
            <a:off x="0" y="4460428"/>
            <a:ext cx="4175759" cy="683071"/>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Four Column">
  <p:cSld name="Four Column">
    <p:spTree>
      <p:nvGrpSpPr>
        <p:cNvPr id="1" name="Shape 593"/>
        <p:cNvGrpSpPr/>
        <p:nvPr/>
      </p:nvGrpSpPr>
      <p:grpSpPr>
        <a:xfrm>
          <a:off x="0" y="0"/>
          <a:ext cx="0" cy="0"/>
          <a:chOff x="0" y="0"/>
          <a:chExt cx="0" cy="0"/>
        </a:xfrm>
      </p:grpSpPr>
      <p:sp>
        <p:nvSpPr>
          <p:cNvPr id="594" name="Google Shape;594;p102"/>
          <p:cNvSpPr txBox="1">
            <a:spLocks noGrp="1"/>
          </p:cNvSpPr>
          <p:nvPr>
            <p:ph type="body" idx="1"/>
          </p:nvPr>
        </p:nvSpPr>
        <p:spPr>
          <a:xfrm>
            <a:off x="397219" y="1212053"/>
            <a:ext cx="1973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95" name="Google Shape;595;p102"/>
          <p:cNvSpPr txBox="1">
            <a:spLocks noGrp="1"/>
          </p:cNvSpPr>
          <p:nvPr>
            <p:ph type="title"/>
          </p:nvPr>
        </p:nvSpPr>
        <p:spPr>
          <a:xfrm>
            <a:off x="342700" y="439931"/>
            <a:ext cx="8172300" cy="5793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6" name="Google Shape;596;p102"/>
          <p:cNvSpPr txBox="1">
            <a:spLocks noGrp="1"/>
          </p:cNvSpPr>
          <p:nvPr>
            <p:ph type="body" idx="2"/>
          </p:nvPr>
        </p:nvSpPr>
        <p:spPr>
          <a:xfrm>
            <a:off x="2522143" y="1212053"/>
            <a:ext cx="1973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97" name="Google Shape;597;p102"/>
          <p:cNvSpPr txBox="1">
            <a:spLocks noGrp="1"/>
          </p:cNvSpPr>
          <p:nvPr>
            <p:ph type="body" idx="3"/>
          </p:nvPr>
        </p:nvSpPr>
        <p:spPr>
          <a:xfrm>
            <a:off x="4647067" y="1212053"/>
            <a:ext cx="1973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598" name="Google Shape;598;p102"/>
          <p:cNvSpPr txBox="1">
            <a:spLocks noGrp="1"/>
          </p:cNvSpPr>
          <p:nvPr>
            <p:ph type="body" idx="4"/>
          </p:nvPr>
        </p:nvSpPr>
        <p:spPr>
          <a:xfrm>
            <a:off x="6771990" y="1212053"/>
            <a:ext cx="1973700" cy="2346600"/>
          </a:xfrm>
          <a:prstGeom prst="rect">
            <a:avLst/>
          </a:prstGeom>
          <a:solidFill>
            <a:srgbClr val="F2F2F2"/>
          </a:solid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pic>
        <p:nvPicPr>
          <p:cNvPr id="599" name="Google Shape;599;p102" descr="C:\_Projects\Daily Projects\100416\P14754\PNgs\statement-07.png"/>
          <p:cNvPicPr preferRelativeResize="0"/>
          <p:nvPr/>
        </p:nvPicPr>
        <p:blipFill rotWithShape="1">
          <a:blip r:embed="rId2">
            <a:alphaModFix/>
          </a:blip>
          <a:srcRect/>
          <a:stretch/>
        </p:blipFill>
        <p:spPr>
          <a:xfrm>
            <a:off x="0" y="4554656"/>
            <a:ext cx="4975860" cy="5888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theme" Target="../theme/theme2.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image" Target="../media/image3.png"/><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50" Type="http://schemas.openxmlformats.org/officeDocument/2006/relationships/slideLayout" Target="../slideLayouts/slideLayout125.xml"/><Relationship Id="rId55" Type="http://schemas.openxmlformats.org/officeDocument/2006/relationships/slideLayout" Target="../slideLayouts/slideLayout130.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3" Type="http://schemas.openxmlformats.org/officeDocument/2006/relationships/slideLayout" Target="../slideLayouts/slideLayout128.xml"/><Relationship Id="rId5" Type="http://schemas.openxmlformats.org/officeDocument/2006/relationships/slideLayout" Target="../slideLayouts/slideLayout80.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theme" Target="../theme/theme3.xml"/><Relationship Id="rId8" Type="http://schemas.openxmlformats.org/officeDocument/2006/relationships/slideLayout" Target="../slideLayouts/slideLayout83.xml"/><Relationship Id="rId51" Type="http://schemas.openxmlformats.org/officeDocument/2006/relationships/slideLayout" Target="../slideLayouts/slideLayout126.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image" Target="../media/image3.png"/><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1000" y="439950"/>
            <a:ext cx="8477100" cy="531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1100"/>
              <a:buFont typeface="Avenir"/>
              <a:buNone/>
              <a:defRPr sz="3000" b="1" i="0" u="none" strike="noStrike" cap="none">
                <a:solidFill>
                  <a:schemeClr val="dk1"/>
                </a:solidFill>
                <a:latin typeface="Avenir"/>
                <a:ea typeface="Avenir"/>
                <a:cs typeface="Avenir"/>
                <a:sym typeface="Avenir"/>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331000" y="1149450"/>
            <a:ext cx="8477100" cy="2796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venir"/>
              <a:buChar char="•"/>
              <a:defRPr sz="2100" i="0" u="none" strike="noStrike" cap="none">
                <a:solidFill>
                  <a:schemeClr val="lt2"/>
                </a:solidFill>
                <a:latin typeface="Avenir"/>
                <a:ea typeface="Avenir"/>
                <a:cs typeface="Avenir"/>
                <a:sym typeface="Avenir"/>
              </a:defRPr>
            </a:lvl1pPr>
            <a:lvl2pPr marL="914400" marR="0" lvl="1" indent="-342900" algn="l" rtl="0">
              <a:lnSpc>
                <a:spcPct val="90000"/>
              </a:lnSpc>
              <a:spcBef>
                <a:spcPts val="400"/>
              </a:spcBef>
              <a:spcAft>
                <a:spcPts val="0"/>
              </a:spcAft>
              <a:buClr>
                <a:schemeClr val="lt2"/>
              </a:buClr>
              <a:buSzPts val="1800"/>
              <a:buFont typeface="Avenir"/>
              <a:buChar char="•"/>
              <a:defRPr sz="1800" i="0" u="none" strike="noStrike" cap="none">
                <a:solidFill>
                  <a:schemeClr val="lt2"/>
                </a:solidFill>
                <a:latin typeface="Avenir"/>
                <a:ea typeface="Avenir"/>
                <a:cs typeface="Avenir"/>
                <a:sym typeface="Avenir"/>
              </a:defRPr>
            </a:lvl2pPr>
            <a:lvl3pPr marL="1371600" marR="0" lvl="2" indent="-323850" algn="l" rtl="0">
              <a:lnSpc>
                <a:spcPct val="90000"/>
              </a:lnSpc>
              <a:spcBef>
                <a:spcPts val="400"/>
              </a:spcBef>
              <a:spcAft>
                <a:spcPts val="0"/>
              </a:spcAft>
              <a:buClr>
                <a:schemeClr val="lt2"/>
              </a:buClr>
              <a:buSzPts val="1500"/>
              <a:buFont typeface="Avenir"/>
              <a:buChar char="•"/>
              <a:defRPr sz="1500" i="0" u="none" strike="noStrike" cap="none">
                <a:solidFill>
                  <a:schemeClr val="lt2"/>
                </a:solidFill>
                <a:latin typeface="Avenir"/>
                <a:ea typeface="Avenir"/>
                <a:cs typeface="Avenir"/>
                <a:sym typeface="Avenir"/>
              </a:defRPr>
            </a:lvl3pPr>
            <a:lvl4pPr marL="1828800" marR="0" lvl="3" indent="-317500" algn="l" rtl="0">
              <a:lnSpc>
                <a:spcPct val="90000"/>
              </a:lnSpc>
              <a:spcBef>
                <a:spcPts val="400"/>
              </a:spcBef>
              <a:spcAft>
                <a:spcPts val="0"/>
              </a:spcAft>
              <a:buClr>
                <a:schemeClr val="lt2"/>
              </a:buClr>
              <a:buSzPts val="1400"/>
              <a:buFont typeface="Avenir"/>
              <a:buChar char="•"/>
              <a:defRPr sz="1400" i="0" u="none" strike="noStrike" cap="none">
                <a:solidFill>
                  <a:schemeClr val="lt2"/>
                </a:solidFill>
                <a:latin typeface="Avenir"/>
                <a:ea typeface="Avenir"/>
                <a:cs typeface="Avenir"/>
                <a:sym typeface="Avenir"/>
              </a:defRPr>
            </a:lvl4pPr>
            <a:lvl5pPr marL="2286000" marR="0" lvl="4" indent="-317500" algn="l" rtl="0">
              <a:lnSpc>
                <a:spcPct val="90000"/>
              </a:lnSpc>
              <a:spcBef>
                <a:spcPts val="400"/>
              </a:spcBef>
              <a:spcAft>
                <a:spcPts val="0"/>
              </a:spcAft>
              <a:buClr>
                <a:schemeClr val="lt2"/>
              </a:buClr>
              <a:buSzPts val="1400"/>
              <a:buFont typeface="Avenir"/>
              <a:buChar char="•"/>
              <a:defRPr sz="1400" i="0" u="none" strike="noStrike" cap="none">
                <a:solidFill>
                  <a:schemeClr val="lt2"/>
                </a:solidFill>
                <a:latin typeface="Avenir"/>
                <a:ea typeface="Avenir"/>
                <a:cs typeface="Avenir"/>
                <a:sym typeface="Avenir"/>
              </a:defRPr>
            </a:lvl5pPr>
            <a:lvl6pPr marL="2743200" marR="0" lvl="5" indent="-317500" algn="l" rtl="0">
              <a:lnSpc>
                <a:spcPct val="90000"/>
              </a:lnSpc>
              <a:spcBef>
                <a:spcPts val="400"/>
              </a:spcBef>
              <a:spcAft>
                <a:spcPts val="0"/>
              </a:spcAft>
              <a:buClr>
                <a:schemeClr val="dk1"/>
              </a:buClr>
              <a:buSzPts val="1400"/>
              <a:buFont typeface="Avenir"/>
              <a:buChar char="•"/>
              <a:defRPr sz="1400" i="0" u="none" strike="noStrike" cap="none">
                <a:solidFill>
                  <a:schemeClr val="dk1"/>
                </a:solidFill>
                <a:latin typeface="Avenir"/>
                <a:ea typeface="Avenir"/>
                <a:cs typeface="Avenir"/>
                <a:sym typeface="Avenir"/>
              </a:defRPr>
            </a:lvl6pPr>
            <a:lvl7pPr marL="3200400" marR="0" lvl="6" indent="-317500" algn="l" rtl="0">
              <a:lnSpc>
                <a:spcPct val="90000"/>
              </a:lnSpc>
              <a:spcBef>
                <a:spcPts val="400"/>
              </a:spcBef>
              <a:spcAft>
                <a:spcPts val="0"/>
              </a:spcAft>
              <a:buClr>
                <a:schemeClr val="dk1"/>
              </a:buClr>
              <a:buSzPts val="1400"/>
              <a:buFont typeface="Avenir"/>
              <a:buChar char="•"/>
              <a:defRPr sz="1400" i="0" u="none" strike="noStrike" cap="none">
                <a:solidFill>
                  <a:schemeClr val="dk1"/>
                </a:solidFill>
                <a:latin typeface="Avenir"/>
                <a:ea typeface="Avenir"/>
                <a:cs typeface="Avenir"/>
                <a:sym typeface="Avenir"/>
              </a:defRPr>
            </a:lvl7pPr>
            <a:lvl8pPr marL="3657600" marR="0" lvl="7" indent="-317500" algn="l" rtl="0">
              <a:lnSpc>
                <a:spcPct val="90000"/>
              </a:lnSpc>
              <a:spcBef>
                <a:spcPts val="400"/>
              </a:spcBef>
              <a:spcAft>
                <a:spcPts val="0"/>
              </a:spcAft>
              <a:buClr>
                <a:schemeClr val="dk1"/>
              </a:buClr>
              <a:buSzPts val="1400"/>
              <a:buFont typeface="Avenir"/>
              <a:buChar char="•"/>
              <a:defRPr sz="1400" i="0" u="none" strike="noStrike" cap="none">
                <a:solidFill>
                  <a:schemeClr val="dk1"/>
                </a:solidFill>
                <a:latin typeface="Avenir"/>
                <a:ea typeface="Avenir"/>
                <a:cs typeface="Avenir"/>
                <a:sym typeface="Avenir"/>
              </a:defRPr>
            </a:lvl8pPr>
            <a:lvl9pPr marL="4114800" marR="0" lvl="8" indent="-317500" algn="l" rtl="0">
              <a:lnSpc>
                <a:spcPct val="90000"/>
              </a:lnSpc>
              <a:spcBef>
                <a:spcPts val="400"/>
              </a:spcBef>
              <a:spcAft>
                <a:spcPts val="0"/>
              </a:spcAft>
              <a:buClr>
                <a:schemeClr val="dk1"/>
              </a:buClr>
              <a:buSzPts val="1400"/>
              <a:buFont typeface="Avenir"/>
              <a:buChar char="•"/>
              <a:defRPr sz="1400" i="0" u="none" strike="noStrike" cap="none">
                <a:solidFill>
                  <a:schemeClr val="dk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09">
          <p15:clr>
            <a:srgbClr val="F06B4A"/>
          </p15:clr>
        </p15:guide>
        <p15:guide id="2" pos="519">
          <p15:clr>
            <a:srgbClr val="F06B4A"/>
          </p15:clr>
        </p15:guide>
        <p15:guide id="3" pos="665">
          <p15:clr>
            <a:srgbClr val="F06B4A"/>
          </p15:clr>
        </p15:guide>
        <p15:guide id="4" pos="975">
          <p15:clr>
            <a:srgbClr val="F06B4A"/>
          </p15:clr>
        </p15:guide>
        <p15:guide id="5" pos="1121">
          <p15:clr>
            <a:srgbClr val="F06B4A"/>
          </p15:clr>
        </p15:guide>
        <p15:guide id="6" pos="1431">
          <p15:clr>
            <a:srgbClr val="F06B4A"/>
          </p15:clr>
        </p15:guide>
        <p15:guide id="7" pos="1584">
          <p15:clr>
            <a:srgbClr val="F06B4A"/>
          </p15:clr>
        </p15:guide>
        <p15:guide id="8" pos="1891">
          <p15:clr>
            <a:srgbClr val="F06B4A"/>
          </p15:clr>
        </p15:guide>
        <p15:guide id="9" pos="2037">
          <p15:clr>
            <a:srgbClr val="F06B4A"/>
          </p15:clr>
        </p15:guide>
        <p15:guide id="10" pos="2347">
          <p15:clr>
            <a:srgbClr val="F06B4A"/>
          </p15:clr>
        </p15:guide>
        <p15:guide id="11" pos="2496">
          <p15:clr>
            <a:srgbClr val="F06B4A"/>
          </p15:clr>
        </p15:guide>
        <p15:guide id="12" pos="2807">
          <p15:clr>
            <a:srgbClr val="F06B4A"/>
          </p15:clr>
        </p15:guide>
        <p15:guide id="13" pos="2952">
          <p15:clr>
            <a:srgbClr val="F06B4A"/>
          </p15:clr>
        </p15:guide>
        <p15:guide id="14" pos="3264">
          <p15:clr>
            <a:srgbClr val="F06B4A"/>
          </p15:clr>
        </p15:guide>
        <p15:guide id="15" pos="3408">
          <p15:clr>
            <a:srgbClr val="F06B4A"/>
          </p15:clr>
        </p15:guide>
        <p15:guide id="16" pos="3719">
          <p15:clr>
            <a:srgbClr val="F06B4A"/>
          </p15:clr>
        </p15:guide>
        <p15:guide id="17" pos="3869">
          <p15:clr>
            <a:srgbClr val="F06B4A"/>
          </p15:clr>
        </p15:guide>
        <p15:guide id="18" pos="4176">
          <p15:clr>
            <a:srgbClr val="F06B4A"/>
          </p15:clr>
        </p15:guide>
        <p15:guide id="19" pos="4324">
          <p15:clr>
            <a:srgbClr val="F06B4A"/>
          </p15:clr>
        </p15:guide>
        <p15:guide id="20" pos="4633">
          <p15:clr>
            <a:srgbClr val="F06B4A"/>
          </p15:clr>
        </p15:guide>
        <p15:guide id="21" pos="4778">
          <p15:clr>
            <a:srgbClr val="F06B4A"/>
          </p15:clr>
        </p15:guide>
        <p15:guide id="22" pos="5091">
          <p15:clr>
            <a:srgbClr val="F06B4A"/>
          </p15:clr>
        </p15:guide>
        <p15:guide id="23" pos="5233">
          <p15:clr>
            <a:srgbClr val="F06B4A"/>
          </p15:clr>
        </p15:guide>
        <p15:guide id="24" pos="5548">
          <p15:clr>
            <a:srgbClr val="F06B4A"/>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342900" y="439945"/>
            <a:ext cx="8172300" cy="5310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65" name="Google Shape;165;p23"/>
          <p:cNvSpPr txBox="1">
            <a:spLocks noGrp="1"/>
          </p:cNvSpPr>
          <p:nvPr>
            <p:ph type="body" idx="1"/>
          </p:nvPr>
        </p:nvSpPr>
        <p:spPr>
          <a:xfrm>
            <a:off x="342900" y="1149443"/>
            <a:ext cx="8172300" cy="2796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Arial"/>
              <a:buChar char="•"/>
              <a:defRPr sz="2100" b="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Arial"/>
              <a:buChar char="•"/>
              <a:defRPr sz="1500" b="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Arial"/>
              <a:buChar char="•"/>
              <a:defRPr sz="1400" b="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166" name="Google Shape;166;p23"/>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2"/>
                </a:solidFill>
                <a:latin typeface="Helvetica Neue"/>
                <a:ea typeface="Helvetica Neue"/>
                <a:cs typeface="Helvetica Neue"/>
                <a:sym typeface="Helvetica Neue"/>
              </a:rPr>
              <a:t>‹#›</a:t>
            </a:fld>
            <a:endParaRPr sz="1100" b="0" i="0" u="none" strike="noStrike" cap="none">
              <a:solidFill>
                <a:schemeClr val="lt2"/>
              </a:solidFill>
              <a:latin typeface="Helvetica Neue"/>
              <a:ea typeface="Helvetica Neue"/>
              <a:cs typeface="Helvetica Neue"/>
              <a:sym typeface="Helvetica Neue"/>
            </a:endParaRPr>
          </a:p>
        </p:txBody>
      </p:sp>
      <p:sp>
        <p:nvSpPr>
          <p:cNvPr id="167" name="Google Shape;167;p23"/>
          <p:cNvSpPr txBox="1"/>
          <p:nvPr/>
        </p:nvSpPr>
        <p:spPr>
          <a:xfrm>
            <a:off x="5951531" y="4843381"/>
            <a:ext cx="16179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b="0" i="0" u="none" strike="noStrike" cap="none">
                <a:solidFill>
                  <a:schemeClr val="lt2"/>
                </a:solidFill>
                <a:latin typeface="Helvetica Neue"/>
                <a:ea typeface="Helvetica Neue"/>
                <a:cs typeface="Helvetica Neue"/>
                <a:sym typeface="Helvetica Neue"/>
              </a:rPr>
              <a:t>Copyright © 201</a:t>
            </a:r>
            <a:r>
              <a:rPr lang="en" sz="500">
                <a:solidFill>
                  <a:schemeClr val="lt2"/>
                </a:solidFill>
                <a:latin typeface="Helvetica Neue"/>
                <a:ea typeface="Helvetica Neue"/>
                <a:cs typeface="Helvetica Neue"/>
                <a:sym typeface="Helvetica Neue"/>
              </a:rPr>
              <a:t>9</a:t>
            </a:r>
            <a:r>
              <a:rPr lang="en" sz="500" b="0" i="0" u="none" strike="noStrike" cap="none">
                <a:solidFill>
                  <a:schemeClr val="lt2"/>
                </a:solidFill>
                <a:latin typeface="Helvetica Neue"/>
                <a:ea typeface="Helvetica Neue"/>
                <a:cs typeface="Helvetica Neue"/>
                <a:sym typeface="Helvetica Neue"/>
              </a:rPr>
              <a:t> 23andMe, Inc. All rights reserved.</a:t>
            </a:r>
            <a:endParaRPr sz="500" b="0" i="0" u="none" strike="noStrike" cap="none">
              <a:solidFill>
                <a:schemeClr val="lt2"/>
              </a:solidFill>
              <a:latin typeface="Helvetica Neue"/>
              <a:ea typeface="Helvetica Neue"/>
              <a:cs typeface="Helvetica Neue"/>
              <a:sym typeface="Helvetica Neue"/>
            </a:endParaRPr>
          </a:p>
        </p:txBody>
      </p:sp>
      <p:pic>
        <p:nvPicPr>
          <p:cNvPr id="168" name="Google Shape;168;p23"/>
          <p:cNvPicPr preferRelativeResize="0"/>
          <p:nvPr/>
        </p:nvPicPr>
        <p:blipFill rotWithShape="1">
          <a:blip r:embed="rId56">
            <a:alphaModFix/>
          </a:blip>
          <a:srcRect/>
          <a:stretch/>
        </p:blipFill>
        <p:spPr>
          <a:xfrm>
            <a:off x="7792488" y="4764092"/>
            <a:ext cx="794982" cy="2776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 id="2147483713" r:id="rId45"/>
    <p:sldLayoutId id="2147483714" r:id="rId46"/>
    <p:sldLayoutId id="2147483715" r:id="rId47"/>
    <p:sldLayoutId id="2147483716" r:id="rId48"/>
    <p:sldLayoutId id="2147483717" r:id="rId49"/>
    <p:sldLayoutId id="2147483718" r:id="rId50"/>
    <p:sldLayoutId id="2147483719" r:id="rId51"/>
    <p:sldLayoutId id="2147483720" r:id="rId52"/>
    <p:sldLayoutId id="2147483721" r:id="rId53"/>
    <p:sldLayoutId id="2147483722"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0"/>
        <p:cNvGrpSpPr/>
        <p:nvPr/>
      </p:nvGrpSpPr>
      <p:grpSpPr>
        <a:xfrm>
          <a:off x="0" y="0"/>
          <a:ext cx="0" cy="0"/>
          <a:chOff x="0" y="0"/>
          <a:chExt cx="0" cy="0"/>
        </a:xfrm>
      </p:grpSpPr>
      <p:sp>
        <p:nvSpPr>
          <p:cNvPr id="491" name="Google Shape;491;p78"/>
          <p:cNvSpPr txBox="1">
            <a:spLocks noGrp="1"/>
          </p:cNvSpPr>
          <p:nvPr>
            <p:ph type="title"/>
          </p:nvPr>
        </p:nvSpPr>
        <p:spPr>
          <a:xfrm>
            <a:off x="342900" y="439945"/>
            <a:ext cx="8172300" cy="5310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Font typeface="Helvetica Neue"/>
              <a:buNone/>
              <a:defRPr sz="1400" b="1">
                <a:latin typeface="Helvetica Neue"/>
                <a:ea typeface="Helvetica Neue"/>
                <a:cs typeface="Helvetica Neue"/>
                <a:sym typeface="Helvetica Neue"/>
              </a:defRPr>
            </a:lvl2pPr>
            <a:lvl3pPr lvl="2" rtl="0">
              <a:spcBef>
                <a:spcPts val="0"/>
              </a:spcBef>
              <a:spcAft>
                <a:spcPts val="0"/>
              </a:spcAft>
              <a:buSzPts val="1100"/>
              <a:buFont typeface="Helvetica Neue"/>
              <a:buNone/>
              <a:defRPr sz="1400" b="1">
                <a:latin typeface="Helvetica Neue"/>
                <a:ea typeface="Helvetica Neue"/>
                <a:cs typeface="Helvetica Neue"/>
                <a:sym typeface="Helvetica Neue"/>
              </a:defRPr>
            </a:lvl3pPr>
            <a:lvl4pPr lvl="3" rtl="0">
              <a:spcBef>
                <a:spcPts val="0"/>
              </a:spcBef>
              <a:spcAft>
                <a:spcPts val="0"/>
              </a:spcAft>
              <a:buSzPts val="1100"/>
              <a:buFont typeface="Helvetica Neue"/>
              <a:buNone/>
              <a:defRPr sz="1400" b="1">
                <a:latin typeface="Helvetica Neue"/>
                <a:ea typeface="Helvetica Neue"/>
                <a:cs typeface="Helvetica Neue"/>
                <a:sym typeface="Helvetica Neue"/>
              </a:defRPr>
            </a:lvl4pPr>
            <a:lvl5pPr lvl="4" rtl="0">
              <a:spcBef>
                <a:spcPts val="0"/>
              </a:spcBef>
              <a:spcAft>
                <a:spcPts val="0"/>
              </a:spcAft>
              <a:buSzPts val="1100"/>
              <a:buFont typeface="Helvetica Neue"/>
              <a:buNone/>
              <a:defRPr sz="1400" b="1">
                <a:latin typeface="Helvetica Neue"/>
                <a:ea typeface="Helvetica Neue"/>
                <a:cs typeface="Helvetica Neue"/>
                <a:sym typeface="Helvetica Neue"/>
              </a:defRPr>
            </a:lvl5pPr>
            <a:lvl6pPr lvl="5" rtl="0">
              <a:spcBef>
                <a:spcPts val="0"/>
              </a:spcBef>
              <a:spcAft>
                <a:spcPts val="0"/>
              </a:spcAft>
              <a:buSzPts val="1100"/>
              <a:buFont typeface="Helvetica Neue"/>
              <a:buNone/>
              <a:defRPr sz="1400" b="1">
                <a:latin typeface="Helvetica Neue"/>
                <a:ea typeface="Helvetica Neue"/>
                <a:cs typeface="Helvetica Neue"/>
                <a:sym typeface="Helvetica Neue"/>
              </a:defRPr>
            </a:lvl6pPr>
            <a:lvl7pPr lvl="6" rtl="0">
              <a:spcBef>
                <a:spcPts val="0"/>
              </a:spcBef>
              <a:spcAft>
                <a:spcPts val="0"/>
              </a:spcAft>
              <a:buSzPts val="1100"/>
              <a:buFont typeface="Helvetica Neue"/>
              <a:buNone/>
              <a:defRPr sz="1400" b="1">
                <a:latin typeface="Helvetica Neue"/>
                <a:ea typeface="Helvetica Neue"/>
                <a:cs typeface="Helvetica Neue"/>
                <a:sym typeface="Helvetica Neue"/>
              </a:defRPr>
            </a:lvl7pPr>
            <a:lvl8pPr lvl="7" rtl="0">
              <a:spcBef>
                <a:spcPts val="0"/>
              </a:spcBef>
              <a:spcAft>
                <a:spcPts val="0"/>
              </a:spcAft>
              <a:buSzPts val="1100"/>
              <a:buFont typeface="Helvetica Neue"/>
              <a:buNone/>
              <a:defRPr sz="1400" b="1">
                <a:latin typeface="Helvetica Neue"/>
                <a:ea typeface="Helvetica Neue"/>
                <a:cs typeface="Helvetica Neue"/>
                <a:sym typeface="Helvetica Neue"/>
              </a:defRPr>
            </a:lvl8pPr>
            <a:lvl9pPr lvl="8" rtl="0">
              <a:spcBef>
                <a:spcPts val="0"/>
              </a:spcBef>
              <a:spcAft>
                <a:spcPts val="0"/>
              </a:spcAft>
              <a:buSzPts val="1100"/>
              <a:buFont typeface="Helvetica Neue"/>
              <a:buNone/>
              <a:defRPr sz="1400" b="1">
                <a:latin typeface="Helvetica Neue"/>
                <a:ea typeface="Helvetica Neue"/>
                <a:cs typeface="Helvetica Neue"/>
                <a:sym typeface="Helvetica Neue"/>
              </a:defRPr>
            </a:lvl9pPr>
          </a:lstStyle>
          <a:p>
            <a:endParaRPr/>
          </a:p>
        </p:txBody>
      </p:sp>
      <p:sp>
        <p:nvSpPr>
          <p:cNvPr id="492" name="Google Shape;492;p78"/>
          <p:cNvSpPr txBox="1">
            <a:spLocks noGrp="1"/>
          </p:cNvSpPr>
          <p:nvPr>
            <p:ph type="body" idx="1"/>
          </p:nvPr>
        </p:nvSpPr>
        <p:spPr>
          <a:xfrm>
            <a:off x="342900" y="1149443"/>
            <a:ext cx="8172300" cy="2796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lt2"/>
              </a:buClr>
              <a:buSzPts val="2100"/>
              <a:buFont typeface="Helvetica Neue"/>
              <a:buChar char="•"/>
              <a:defRPr sz="2100" i="0" u="none" strike="noStrike" cap="none">
                <a:solidFill>
                  <a:schemeClr val="lt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lt2"/>
              </a:buClr>
              <a:buSzPts val="1800"/>
              <a:buFont typeface="Helvetica Neue"/>
              <a:buChar char="•"/>
              <a:defRPr sz="1800" i="0" u="none" strike="noStrike" cap="none">
                <a:solidFill>
                  <a:schemeClr val="lt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chemeClr val="lt2"/>
              </a:buClr>
              <a:buSzPts val="1500"/>
              <a:buFont typeface="Helvetica Neue"/>
              <a:buChar char="•"/>
              <a:defRPr sz="1500" i="0" u="none" strike="noStrike" cap="none">
                <a:solidFill>
                  <a:schemeClr val="lt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chemeClr val="lt2"/>
              </a:buClr>
              <a:buSzPts val="1400"/>
              <a:buFont typeface="Helvetica Neue"/>
              <a:buChar char="•"/>
              <a:defRPr sz="1400" i="0" u="none" strike="noStrike" cap="none">
                <a:solidFill>
                  <a:schemeClr val="lt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chemeClr val="lt2"/>
              </a:buClr>
              <a:buSzPts val="1400"/>
              <a:buFont typeface="Helvetica Neue"/>
              <a:buChar char="•"/>
              <a:defRPr sz="1400" i="0" u="none" strike="noStrike" cap="none">
                <a:solidFill>
                  <a:schemeClr val="lt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Helvetica Neue"/>
              <a:buChar char="•"/>
              <a:defRPr sz="140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400"/>
              </a:spcBef>
              <a:spcAft>
                <a:spcPts val="0"/>
              </a:spcAft>
              <a:buClr>
                <a:schemeClr val="dk1"/>
              </a:buClr>
              <a:buSzPts val="1400"/>
              <a:buFont typeface="Helvetica Neue"/>
              <a:buChar char="•"/>
              <a:defRPr sz="140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400"/>
              </a:spcBef>
              <a:spcAft>
                <a:spcPts val="0"/>
              </a:spcAft>
              <a:buClr>
                <a:schemeClr val="dk1"/>
              </a:buClr>
              <a:buSzPts val="1400"/>
              <a:buFont typeface="Helvetica Neue"/>
              <a:buChar char="•"/>
              <a:defRPr sz="140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400"/>
              </a:spcBef>
              <a:spcAft>
                <a:spcPts val="0"/>
              </a:spcAft>
              <a:buClr>
                <a:schemeClr val="dk1"/>
              </a:buClr>
              <a:buSzPts val="1400"/>
              <a:buFont typeface="Helvetica Neue"/>
              <a:buChar char="•"/>
              <a:defRPr sz="1400" i="0" u="none" strike="noStrike" cap="none">
                <a:solidFill>
                  <a:schemeClr val="dk1"/>
                </a:solidFill>
                <a:latin typeface="Helvetica Neue"/>
                <a:ea typeface="Helvetica Neue"/>
                <a:cs typeface="Helvetica Neue"/>
                <a:sym typeface="Helvetica Neue"/>
              </a:defRPr>
            </a:lvl9pPr>
          </a:lstStyle>
          <a:p>
            <a:endParaRPr/>
          </a:p>
        </p:txBody>
      </p:sp>
      <p:sp>
        <p:nvSpPr>
          <p:cNvPr id="493" name="Google Shape;493;p78"/>
          <p:cNvSpPr txBox="1"/>
          <p:nvPr/>
        </p:nvSpPr>
        <p:spPr>
          <a:xfrm>
            <a:off x="8677579" y="4809505"/>
            <a:ext cx="210000" cy="2076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2"/>
                </a:solidFill>
                <a:latin typeface="Helvetica Neue"/>
                <a:ea typeface="Helvetica Neue"/>
                <a:cs typeface="Helvetica Neue"/>
                <a:sym typeface="Helvetica Neue"/>
              </a:rPr>
              <a:t>‹#›</a:t>
            </a:fld>
            <a:endParaRPr sz="1100" b="0" i="0" u="none" strike="noStrike" cap="none">
              <a:solidFill>
                <a:schemeClr val="lt2"/>
              </a:solidFill>
              <a:latin typeface="Helvetica Neue"/>
              <a:ea typeface="Helvetica Neue"/>
              <a:cs typeface="Helvetica Neue"/>
              <a:sym typeface="Helvetica Neue"/>
            </a:endParaRPr>
          </a:p>
        </p:txBody>
      </p:sp>
      <p:sp>
        <p:nvSpPr>
          <p:cNvPr id="494" name="Google Shape;494;p78"/>
          <p:cNvSpPr txBox="1"/>
          <p:nvPr/>
        </p:nvSpPr>
        <p:spPr>
          <a:xfrm>
            <a:off x="6673388" y="4843388"/>
            <a:ext cx="1124400" cy="150000"/>
          </a:xfrm>
          <a:prstGeom prst="rect">
            <a:avLst/>
          </a:prstGeom>
          <a:no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r>
              <a:rPr lang="en" sz="500" b="0" i="0" u="none" strike="noStrike" cap="none">
                <a:solidFill>
                  <a:schemeClr val="lt2"/>
                </a:solidFill>
                <a:latin typeface="Helvetica Neue"/>
                <a:ea typeface="Helvetica Neue"/>
                <a:cs typeface="Helvetica Neue"/>
                <a:sym typeface="Helvetica Neue"/>
              </a:rPr>
              <a:t>Copyright © </a:t>
            </a:r>
            <a:r>
              <a:rPr lang="en" sz="500">
                <a:solidFill>
                  <a:schemeClr val="lt2"/>
                </a:solidFill>
                <a:latin typeface="Helvetica Neue"/>
                <a:ea typeface="Helvetica Neue"/>
                <a:cs typeface="Helvetica Neue"/>
                <a:sym typeface="Helvetica Neue"/>
              </a:rPr>
              <a:t>2019</a:t>
            </a:r>
            <a:r>
              <a:rPr lang="en" sz="500" b="0" i="0" u="none" strike="noStrike" cap="none">
                <a:solidFill>
                  <a:schemeClr val="lt2"/>
                </a:solidFill>
                <a:latin typeface="Helvetica Neue"/>
                <a:ea typeface="Helvetica Neue"/>
                <a:cs typeface="Helvetica Neue"/>
                <a:sym typeface="Helvetica Neue"/>
              </a:rPr>
              <a:t> 23andMe, Inc.</a:t>
            </a:r>
            <a:endParaRPr sz="500" b="0" i="0" u="none" strike="noStrike" cap="none">
              <a:solidFill>
                <a:schemeClr val="lt2"/>
              </a:solidFill>
              <a:latin typeface="Helvetica Neue"/>
              <a:ea typeface="Helvetica Neue"/>
              <a:cs typeface="Helvetica Neue"/>
              <a:sym typeface="Helvetica Neue"/>
            </a:endParaRPr>
          </a:p>
        </p:txBody>
      </p:sp>
      <p:pic>
        <p:nvPicPr>
          <p:cNvPr id="495" name="Google Shape;495;p78"/>
          <p:cNvPicPr preferRelativeResize="0"/>
          <p:nvPr/>
        </p:nvPicPr>
        <p:blipFill rotWithShape="1">
          <a:blip r:embed="rId57">
            <a:alphaModFix/>
          </a:blip>
          <a:srcRect/>
          <a:stretch/>
        </p:blipFill>
        <p:spPr>
          <a:xfrm>
            <a:off x="7792488" y="4764092"/>
            <a:ext cx="794982" cy="2776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 id="2147483760" r:id="rId38"/>
    <p:sldLayoutId id="2147483761" r:id="rId39"/>
    <p:sldLayoutId id="2147483762" r:id="rId40"/>
    <p:sldLayoutId id="2147483763" r:id="rId41"/>
    <p:sldLayoutId id="2147483764" r:id="rId42"/>
    <p:sldLayoutId id="2147483765" r:id="rId43"/>
    <p:sldLayoutId id="2147483766" r:id="rId44"/>
    <p:sldLayoutId id="2147483767" r:id="rId45"/>
    <p:sldLayoutId id="2147483768" r:id="rId46"/>
    <p:sldLayoutId id="2147483769" r:id="rId47"/>
    <p:sldLayoutId id="2147483770" r:id="rId48"/>
    <p:sldLayoutId id="2147483771" r:id="rId49"/>
    <p:sldLayoutId id="2147483772" r:id="rId50"/>
    <p:sldLayoutId id="2147483773" r:id="rId51"/>
    <p:sldLayoutId id="2147483774" r:id="rId52"/>
    <p:sldLayoutId id="2147483775" r:id="rId53"/>
    <p:sldLayoutId id="2147483776" r:id="rId54"/>
    <p:sldLayoutId id="2147483777" r:id="rId55"/>
  </p:sldLayoutIdLst>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9.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s://www.stelarainfo.com/" TargetMode="Externa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s://research.23andme.com/wp-content/uploads/2019/03/23_19-Type2Diabetes_March2019.pdf" TargetMode="Externa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hyperlink" Target="https://blog.23andme.com/23andme-research/23andme-explores-dietary-habit-and-health-outcome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34"/>
          <p:cNvSpPr txBox="1">
            <a:spLocks noGrp="1"/>
          </p:cNvSpPr>
          <p:nvPr>
            <p:ph type="ctrTitle"/>
          </p:nvPr>
        </p:nvSpPr>
        <p:spPr>
          <a:xfrm>
            <a:off x="331000" y="1212000"/>
            <a:ext cx="8477100" cy="10989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 sz="3200"/>
              <a:t>The power of billions: data-driven innovation</a:t>
            </a:r>
            <a:endParaRPr sz="3200"/>
          </a:p>
        </p:txBody>
      </p:sp>
      <p:sp>
        <p:nvSpPr>
          <p:cNvPr id="797" name="Google Shape;797;p134"/>
          <p:cNvSpPr txBox="1">
            <a:spLocks noGrp="1"/>
          </p:cNvSpPr>
          <p:nvPr>
            <p:ph type="subTitle" idx="1"/>
          </p:nvPr>
        </p:nvSpPr>
        <p:spPr>
          <a:xfrm>
            <a:off x="331000" y="2392225"/>
            <a:ext cx="8015100" cy="9717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sz="1500"/>
              <a:t>Shirley Wu, Ph.D. | Director of Health Product @ 23andMe</a:t>
            </a:r>
            <a:endParaRPr sz="1500"/>
          </a:p>
          <a:p>
            <a:pPr marL="0" lvl="0" indent="0" algn="l" rtl="0">
              <a:spcBef>
                <a:spcPts val="500"/>
              </a:spcBef>
              <a:spcAft>
                <a:spcPts val="0"/>
              </a:spcAft>
              <a:buNone/>
            </a:pPr>
            <a:endParaRPr sz="1500"/>
          </a:p>
          <a:p>
            <a:pPr marL="0" lvl="0" indent="0" algn="l" rtl="0">
              <a:spcBef>
                <a:spcPts val="500"/>
              </a:spcBef>
              <a:spcAft>
                <a:spcPts val="0"/>
              </a:spcAft>
              <a:buNone/>
            </a:pPr>
            <a:r>
              <a:rPr lang="en" sz="1500"/>
              <a:t>Bay area Biotech-pharma Statistical Workshop</a:t>
            </a:r>
            <a:endParaRPr sz="1500"/>
          </a:p>
          <a:p>
            <a:pPr marL="0" lvl="0" indent="0" algn="l" rtl="0">
              <a:spcBef>
                <a:spcPts val="500"/>
              </a:spcBef>
              <a:spcAft>
                <a:spcPts val="0"/>
              </a:spcAft>
              <a:buNone/>
            </a:pPr>
            <a:r>
              <a:rPr lang="en" sz="1500"/>
              <a:t>November 7, 2019</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43"/>
          <p:cNvSpPr txBox="1">
            <a:spLocks noGrp="1"/>
          </p:cNvSpPr>
          <p:nvPr>
            <p:ph type="title"/>
          </p:nvPr>
        </p:nvSpPr>
        <p:spPr>
          <a:xfrm>
            <a:off x="342701" y="439929"/>
            <a:ext cx="8174700" cy="5829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3000"/>
              <a:buFont typeface="Helvetica Neue"/>
              <a:buNone/>
            </a:pPr>
            <a:r>
              <a:rPr lang="en">
                <a:latin typeface="Avenir"/>
                <a:ea typeface="Avenir"/>
                <a:cs typeface="Avenir"/>
                <a:sym typeface="Avenir"/>
              </a:rPr>
              <a:t>Database diversity and efforts to improve</a:t>
            </a:r>
            <a:endParaRPr sz="3000" i="0" u="none" strike="noStrike" cap="none">
              <a:solidFill>
                <a:schemeClr val="dk1"/>
              </a:solidFill>
              <a:latin typeface="Avenir"/>
              <a:ea typeface="Avenir"/>
              <a:cs typeface="Avenir"/>
              <a:sym typeface="Avenir"/>
            </a:endParaRPr>
          </a:p>
        </p:txBody>
      </p:sp>
      <p:grpSp>
        <p:nvGrpSpPr>
          <p:cNvPr id="936" name="Google Shape;936;p143"/>
          <p:cNvGrpSpPr/>
          <p:nvPr/>
        </p:nvGrpSpPr>
        <p:grpSpPr>
          <a:xfrm>
            <a:off x="889401" y="946265"/>
            <a:ext cx="2695699" cy="2828576"/>
            <a:chOff x="545525" y="1334775"/>
            <a:chExt cx="3938202" cy="4132324"/>
          </a:xfrm>
        </p:grpSpPr>
        <p:pic>
          <p:nvPicPr>
            <p:cNvPr id="937" name="Google Shape;937;p143" title="Points scored"/>
            <p:cNvPicPr preferRelativeResize="0"/>
            <p:nvPr/>
          </p:nvPicPr>
          <p:blipFill rotWithShape="1">
            <a:blip r:embed="rId3">
              <a:alphaModFix/>
            </a:blip>
            <a:srcRect l="19948" r="21120"/>
            <a:stretch/>
          </p:blipFill>
          <p:spPr>
            <a:xfrm>
              <a:off x="545525" y="1334775"/>
              <a:ext cx="3938202" cy="4132324"/>
            </a:xfrm>
            <a:prstGeom prst="rect">
              <a:avLst/>
            </a:prstGeom>
            <a:noFill/>
            <a:ln>
              <a:noFill/>
            </a:ln>
          </p:spPr>
        </p:pic>
        <p:pic>
          <p:nvPicPr>
            <p:cNvPr id="938" name="Google Shape;938;p143"/>
            <p:cNvPicPr preferRelativeResize="0"/>
            <p:nvPr/>
          </p:nvPicPr>
          <p:blipFill>
            <a:blip r:embed="rId4">
              <a:alphaModFix/>
            </a:blip>
            <a:stretch>
              <a:fillRect/>
            </a:stretch>
          </p:blipFill>
          <p:spPr>
            <a:xfrm>
              <a:off x="1568575" y="2457200"/>
              <a:ext cx="1921800" cy="1921800"/>
            </a:xfrm>
            <a:prstGeom prst="ellipse">
              <a:avLst/>
            </a:prstGeom>
            <a:noFill/>
            <a:ln>
              <a:noFill/>
            </a:ln>
          </p:spPr>
        </p:pic>
      </p:grpSp>
      <p:sp>
        <p:nvSpPr>
          <p:cNvPr id="939" name="Google Shape;939;p143"/>
          <p:cNvSpPr txBox="1"/>
          <p:nvPr/>
        </p:nvSpPr>
        <p:spPr>
          <a:xfrm>
            <a:off x="759502" y="4640679"/>
            <a:ext cx="1631634" cy="198818"/>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2"/>
              </a:buClr>
              <a:buSzPts val="1400"/>
              <a:buFont typeface="Arial"/>
              <a:buNone/>
            </a:pPr>
            <a:r>
              <a:rPr lang="en" sz="1200" dirty="0">
                <a:solidFill>
                  <a:schemeClr val="lt2"/>
                </a:solidFill>
                <a:latin typeface="Avenir"/>
                <a:ea typeface="Avenir"/>
                <a:cs typeface="Avenir"/>
                <a:sym typeface="Avenir"/>
              </a:rPr>
              <a:t>East &amp; South Asian</a:t>
            </a:r>
            <a:endParaRPr sz="1200" dirty="0">
              <a:solidFill>
                <a:srgbClr val="D72367"/>
              </a:solidFill>
              <a:latin typeface="Avenir"/>
              <a:ea typeface="Avenir"/>
              <a:cs typeface="Avenir"/>
              <a:sym typeface="Avenir"/>
            </a:endParaRPr>
          </a:p>
        </p:txBody>
      </p:sp>
      <p:sp>
        <p:nvSpPr>
          <p:cNvPr id="940" name="Google Shape;940;p143"/>
          <p:cNvSpPr/>
          <p:nvPr/>
        </p:nvSpPr>
        <p:spPr>
          <a:xfrm>
            <a:off x="1124944" y="4375164"/>
            <a:ext cx="984300" cy="162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300" b="1">
                <a:solidFill>
                  <a:srgbClr val="FF6A13"/>
                </a:solidFill>
                <a:latin typeface="Avenir"/>
                <a:ea typeface="Avenir"/>
                <a:cs typeface="Avenir"/>
                <a:sym typeface="Avenir"/>
              </a:rPr>
              <a:t>4% </a:t>
            </a:r>
            <a:endParaRPr sz="2300" b="1">
              <a:solidFill>
                <a:srgbClr val="FF6A13"/>
              </a:solidFill>
              <a:latin typeface="Avenir"/>
              <a:ea typeface="Avenir"/>
              <a:cs typeface="Avenir"/>
              <a:sym typeface="Avenir"/>
            </a:endParaRPr>
          </a:p>
        </p:txBody>
      </p:sp>
      <p:sp>
        <p:nvSpPr>
          <p:cNvPr id="941" name="Google Shape;941;p143"/>
          <p:cNvSpPr txBox="1"/>
          <p:nvPr/>
        </p:nvSpPr>
        <p:spPr>
          <a:xfrm>
            <a:off x="2502694" y="4659088"/>
            <a:ext cx="599400" cy="162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2"/>
              </a:buClr>
              <a:buSzPts val="1400"/>
              <a:buFont typeface="Arial"/>
              <a:buNone/>
            </a:pPr>
            <a:r>
              <a:rPr lang="en" sz="1200" dirty="0">
                <a:solidFill>
                  <a:schemeClr val="lt2"/>
                </a:solidFill>
                <a:latin typeface="Avenir"/>
                <a:ea typeface="Avenir"/>
                <a:cs typeface="Avenir"/>
                <a:sym typeface="Avenir"/>
              </a:rPr>
              <a:t>Other</a:t>
            </a:r>
            <a:endParaRPr sz="1200" dirty="0">
              <a:solidFill>
                <a:srgbClr val="D72367"/>
              </a:solidFill>
              <a:latin typeface="Avenir"/>
              <a:ea typeface="Avenir"/>
              <a:cs typeface="Avenir"/>
              <a:sym typeface="Avenir"/>
            </a:endParaRPr>
          </a:p>
        </p:txBody>
      </p:sp>
      <p:sp>
        <p:nvSpPr>
          <p:cNvPr id="942" name="Google Shape;942;p143"/>
          <p:cNvSpPr/>
          <p:nvPr/>
        </p:nvSpPr>
        <p:spPr>
          <a:xfrm>
            <a:off x="2403844" y="4368680"/>
            <a:ext cx="797100" cy="198818"/>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300" b="1" dirty="0">
                <a:solidFill>
                  <a:srgbClr val="78BE20"/>
                </a:solidFill>
                <a:latin typeface="Avenir"/>
                <a:ea typeface="Avenir"/>
                <a:cs typeface="Avenir"/>
                <a:sym typeface="Avenir"/>
              </a:rPr>
              <a:t>7%</a:t>
            </a:r>
            <a:r>
              <a:rPr lang="en" sz="2300" b="1" dirty="0">
                <a:solidFill>
                  <a:srgbClr val="FF6A13"/>
                </a:solidFill>
                <a:latin typeface="Avenir"/>
                <a:ea typeface="Avenir"/>
                <a:cs typeface="Avenir"/>
                <a:sym typeface="Avenir"/>
              </a:rPr>
              <a:t> </a:t>
            </a:r>
            <a:endParaRPr sz="2300" b="1" dirty="0">
              <a:solidFill>
                <a:srgbClr val="FF6A13"/>
              </a:solidFill>
              <a:latin typeface="Avenir"/>
              <a:ea typeface="Avenir"/>
              <a:cs typeface="Avenir"/>
              <a:sym typeface="Avenir"/>
            </a:endParaRPr>
          </a:p>
        </p:txBody>
      </p:sp>
      <p:grpSp>
        <p:nvGrpSpPr>
          <p:cNvPr id="943" name="Google Shape;943;p143"/>
          <p:cNvGrpSpPr/>
          <p:nvPr/>
        </p:nvGrpSpPr>
        <p:grpSpPr>
          <a:xfrm>
            <a:off x="683026" y="3775004"/>
            <a:ext cx="892293" cy="472036"/>
            <a:chOff x="1215501" y="5235163"/>
            <a:chExt cx="1189724" cy="629377"/>
          </a:xfrm>
        </p:grpSpPr>
        <p:sp>
          <p:nvSpPr>
            <p:cNvPr id="944" name="Google Shape;944;p143"/>
            <p:cNvSpPr txBox="1"/>
            <p:nvPr/>
          </p:nvSpPr>
          <p:spPr>
            <a:xfrm>
              <a:off x="1215501" y="5544459"/>
              <a:ext cx="1139188" cy="320081"/>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2"/>
                </a:buClr>
                <a:buSzPts val="1400"/>
                <a:buFont typeface="Arial"/>
                <a:buNone/>
              </a:pPr>
              <a:r>
                <a:rPr lang="en" sz="1200" dirty="0">
                  <a:solidFill>
                    <a:schemeClr val="lt2"/>
                  </a:solidFill>
                  <a:latin typeface="Avenir"/>
                  <a:ea typeface="Avenir"/>
                  <a:cs typeface="Avenir"/>
                  <a:sym typeface="Avenir"/>
                </a:rPr>
                <a:t>European</a:t>
              </a:r>
              <a:endParaRPr sz="1200" dirty="0">
                <a:solidFill>
                  <a:srgbClr val="D72367"/>
                </a:solidFill>
                <a:latin typeface="Avenir"/>
                <a:ea typeface="Avenir"/>
                <a:cs typeface="Avenir"/>
                <a:sym typeface="Avenir"/>
              </a:endParaRPr>
            </a:p>
          </p:txBody>
        </p:sp>
        <p:sp>
          <p:nvSpPr>
            <p:cNvPr id="945" name="Google Shape;945;p143"/>
            <p:cNvSpPr/>
            <p:nvPr/>
          </p:nvSpPr>
          <p:spPr>
            <a:xfrm>
              <a:off x="1269125" y="5235163"/>
              <a:ext cx="1136100" cy="237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300" b="1">
                  <a:solidFill>
                    <a:srgbClr val="3595D6"/>
                  </a:solidFill>
                  <a:latin typeface="Avenir"/>
                  <a:ea typeface="Avenir"/>
                  <a:cs typeface="Avenir"/>
                  <a:sym typeface="Avenir"/>
                </a:rPr>
                <a:t>73% </a:t>
              </a:r>
              <a:endParaRPr sz="2300" b="1">
                <a:solidFill>
                  <a:srgbClr val="3595D6"/>
                </a:solidFill>
                <a:latin typeface="Avenir"/>
                <a:ea typeface="Avenir"/>
                <a:cs typeface="Avenir"/>
                <a:sym typeface="Avenir"/>
              </a:endParaRPr>
            </a:p>
          </p:txBody>
        </p:sp>
      </p:grpSp>
      <p:grpSp>
        <p:nvGrpSpPr>
          <p:cNvPr id="946" name="Google Shape;946;p143"/>
          <p:cNvGrpSpPr/>
          <p:nvPr/>
        </p:nvGrpSpPr>
        <p:grpSpPr>
          <a:xfrm>
            <a:off x="1869422" y="3774990"/>
            <a:ext cx="735772" cy="432390"/>
            <a:chOff x="2635380" y="5248825"/>
            <a:chExt cx="838200" cy="576518"/>
          </a:xfrm>
        </p:grpSpPr>
        <p:sp>
          <p:nvSpPr>
            <p:cNvPr id="947" name="Google Shape;947;p143"/>
            <p:cNvSpPr txBox="1"/>
            <p:nvPr/>
          </p:nvSpPr>
          <p:spPr>
            <a:xfrm>
              <a:off x="2635380" y="5587744"/>
              <a:ext cx="838200" cy="237599"/>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2"/>
                </a:buClr>
                <a:buSzPts val="1400"/>
                <a:buFont typeface="Arial"/>
                <a:buNone/>
              </a:pPr>
              <a:r>
                <a:rPr lang="en" sz="1200" dirty="0">
                  <a:solidFill>
                    <a:schemeClr val="lt2"/>
                  </a:solidFill>
                  <a:latin typeface="Avenir"/>
                  <a:ea typeface="Avenir"/>
                  <a:cs typeface="Avenir"/>
                  <a:sym typeface="Avenir"/>
                </a:rPr>
                <a:t>Latino</a:t>
              </a:r>
              <a:endParaRPr sz="1200" dirty="0">
                <a:solidFill>
                  <a:srgbClr val="D72367"/>
                </a:solidFill>
                <a:latin typeface="Avenir"/>
                <a:ea typeface="Avenir"/>
                <a:cs typeface="Avenir"/>
                <a:sym typeface="Avenir"/>
              </a:endParaRPr>
            </a:p>
          </p:txBody>
        </p:sp>
        <p:sp>
          <p:nvSpPr>
            <p:cNvPr id="948" name="Google Shape;948;p143"/>
            <p:cNvSpPr/>
            <p:nvPr/>
          </p:nvSpPr>
          <p:spPr>
            <a:xfrm>
              <a:off x="2679480" y="5248825"/>
              <a:ext cx="750000" cy="237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300" b="1">
                  <a:solidFill>
                    <a:srgbClr val="F1C232"/>
                  </a:solidFill>
                  <a:latin typeface="Avenir"/>
                  <a:ea typeface="Avenir"/>
                  <a:cs typeface="Avenir"/>
                  <a:sym typeface="Avenir"/>
                </a:rPr>
                <a:t>12% </a:t>
              </a:r>
              <a:endParaRPr sz="2300" b="1">
                <a:solidFill>
                  <a:srgbClr val="F1C232"/>
                </a:solidFill>
                <a:latin typeface="Avenir"/>
                <a:ea typeface="Avenir"/>
                <a:cs typeface="Avenir"/>
                <a:sym typeface="Avenir"/>
              </a:endParaRPr>
            </a:p>
          </p:txBody>
        </p:sp>
      </p:grpSp>
      <p:grpSp>
        <p:nvGrpSpPr>
          <p:cNvPr id="949" name="Google Shape;949;p143"/>
          <p:cNvGrpSpPr/>
          <p:nvPr/>
        </p:nvGrpSpPr>
        <p:grpSpPr>
          <a:xfrm>
            <a:off x="2566483" y="3774979"/>
            <a:ext cx="1581595" cy="464927"/>
            <a:chOff x="3193379" y="5248822"/>
            <a:chExt cx="2108794" cy="619903"/>
          </a:xfrm>
        </p:grpSpPr>
        <p:sp>
          <p:nvSpPr>
            <p:cNvPr id="950" name="Google Shape;950;p143"/>
            <p:cNvSpPr txBox="1"/>
            <p:nvPr/>
          </p:nvSpPr>
          <p:spPr>
            <a:xfrm>
              <a:off x="3193379" y="5579938"/>
              <a:ext cx="2108794" cy="288787"/>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2"/>
                </a:buClr>
                <a:buSzPts val="1400"/>
                <a:buFont typeface="Arial"/>
                <a:buNone/>
              </a:pPr>
              <a:r>
                <a:rPr lang="en" sz="1200" dirty="0">
                  <a:solidFill>
                    <a:schemeClr val="lt2"/>
                  </a:solidFill>
                  <a:latin typeface="Avenir"/>
                  <a:ea typeface="Avenir"/>
                  <a:cs typeface="Avenir"/>
                  <a:sym typeface="Avenir"/>
                </a:rPr>
                <a:t>African American</a:t>
              </a:r>
              <a:endParaRPr sz="1200" dirty="0">
                <a:solidFill>
                  <a:srgbClr val="D72367"/>
                </a:solidFill>
                <a:latin typeface="Avenir"/>
                <a:ea typeface="Avenir"/>
                <a:cs typeface="Avenir"/>
                <a:sym typeface="Avenir"/>
              </a:endParaRPr>
            </a:p>
          </p:txBody>
        </p:sp>
        <p:sp>
          <p:nvSpPr>
            <p:cNvPr id="951" name="Google Shape;951;p143"/>
            <p:cNvSpPr/>
            <p:nvPr/>
          </p:nvSpPr>
          <p:spPr>
            <a:xfrm>
              <a:off x="3695800" y="5248822"/>
              <a:ext cx="1115100" cy="237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300" b="1">
                  <a:solidFill>
                    <a:schemeClr val="accent2"/>
                  </a:solidFill>
                  <a:latin typeface="Avenir"/>
                  <a:ea typeface="Avenir"/>
                  <a:cs typeface="Avenir"/>
                  <a:sym typeface="Avenir"/>
                </a:rPr>
                <a:t>4% </a:t>
              </a:r>
              <a:endParaRPr sz="2300" b="1">
                <a:solidFill>
                  <a:schemeClr val="accent2"/>
                </a:solidFill>
                <a:latin typeface="Avenir"/>
                <a:ea typeface="Avenir"/>
                <a:cs typeface="Avenir"/>
                <a:sym typeface="Avenir"/>
              </a:endParaRPr>
            </a:p>
          </p:txBody>
        </p:sp>
      </p:grpSp>
      <p:pic>
        <p:nvPicPr>
          <p:cNvPr id="952" name="Google Shape;952;p143" title="Points scored"/>
          <p:cNvPicPr preferRelativeResize="0"/>
          <p:nvPr/>
        </p:nvPicPr>
        <p:blipFill rotWithShape="1">
          <a:blip r:embed="rId5">
            <a:alphaModFix/>
          </a:blip>
          <a:srcRect t="13785"/>
          <a:stretch/>
        </p:blipFill>
        <p:spPr>
          <a:xfrm>
            <a:off x="4908169" y="1054463"/>
            <a:ext cx="4120575" cy="3034574"/>
          </a:xfrm>
          <a:prstGeom prst="rect">
            <a:avLst/>
          </a:prstGeom>
          <a:noFill/>
          <a:ln>
            <a:noFill/>
          </a:ln>
        </p:spPr>
      </p:pic>
      <p:sp>
        <p:nvSpPr>
          <p:cNvPr id="953" name="Google Shape;953;p143"/>
          <p:cNvSpPr txBox="1"/>
          <p:nvPr/>
        </p:nvSpPr>
        <p:spPr>
          <a:xfrm>
            <a:off x="6949144" y="4456075"/>
            <a:ext cx="1041000" cy="178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2"/>
              </a:buClr>
              <a:buSzPts val="1400"/>
              <a:buFont typeface="Arial"/>
              <a:buNone/>
            </a:pPr>
            <a:r>
              <a:rPr lang="en" sz="1200" dirty="0">
                <a:solidFill>
                  <a:schemeClr val="lt2"/>
                </a:solidFill>
                <a:latin typeface="Avenir"/>
                <a:ea typeface="Avenir"/>
                <a:cs typeface="Avenir"/>
                <a:sym typeface="Avenir"/>
              </a:rPr>
              <a:t>Male</a:t>
            </a:r>
            <a:endParaRPr sz="1200" dirty="0">
              <a:solidFill>
                <a:srgbClr val="D72367"/>
              </a:solidFill>
              <a:latin typeface="Avenir"/>
              <a:ea typeface="Avenir"/>
              <a:cs typeface="Avenir"/>
              <a:sym typeface="Avenir"/>
            </a:endParaRPr>
          </a:p>
        </p:txBody>
      </p:sp>
      <p:sp>
        <p:nvSpPr>
          <p:cNvPr id="954" name="Google Shape;954;p143"/>
          <p:cNvSpPr/>
          <p:nvPr/>
        </p:nvSpPr>
        <p:spPr>
          <a:xfrm>
            <a:off x="7169981" y="4206994"/>
            <a:ext cx="599400" cy="1782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300" b="1">
                <a:solidFill>
                  <a:srgbClr val="3595D6"/>
                </a:solidFill>
                <a:latin typeface="Avenir"/>
                <a:ea typeface="Avenir"/>
                <a:cs typeface="Avenir"/>
                <a:sym typeface="Avenir"/>
              </a:rPr>
              <a:t>45% </a:t>
            </a:r>
            <a:endParaRPr sz="2300" b="1">
              <a:solidFill>
                <a:srgbClr val="3595D6"/>
              </a:solidFill>
              <a:latin typeface="Avenir"/>
              <a:ea typeface="Avenir"/>
              <a:cs typeface="Avenir"/>
              <a:sym typeface="Avenir"/>
            </a:endParaRPr>
          </a:p>
        </p:txBody>
      </p:sp>
      <p:sp>
        <p:nvSpPr>
          <p:cNvPr id="955" name="Google Shape;955;p143"/>
          <p:cNvSpPr txBox="1"/>
          <p:nvPr/>
        </p:nvSpPr>
        <p:spPr>
          <a:xfrm>
            <a:off x="5931937" y="4456075"/>
            <a:ext cx="1041000" cy="178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2"/>
              </a:buClr>
              <a:buSzPts val="1400"/>
              <a:buFont typeface="Arial"/>
              <a:buNone/>
            </a:pPr>
            <a:r>
              <a:rPr lang="en" sz="1200" dirty="0">
                <a:solidFill>
                  <a:schemeClr val="lt2"/>
                </a:solidFill>
                <a:latin typeface="Avenir"/>
                <a:ea typeface="Avenir"/>
                <a:cs typeface="Avenir"/>
                <a:sym typeface="Avenir"/>
              </a:rPr>
              <a:t>Female</a:t>
            </a:r>
            <a:endParaRPr sz="1200" dirty="0">
              <a:solidFill>
                <a:srgbClr val="D72367"/>
              </a:solidFill>
              <a:latin typeface="Avenir"/>
              <a:ea typeface="Avenir"/>
              <a:cs typeface="Avenir"/>
              <a:sym typeface="Avenir"/>
            </a:endParaRPr>
          </a:p>
        </p:txBody>
      </p:sp>
      <p:sp>
        <p:nvSpPr>
          <p:cNvPr id="956" name="Google Shape;956;p143"/>
          <p:cNvSpPr/>
          <p:nvPr/>
        </p:nvSpPr>
        <p:spPr>
          <a:xfrm>
            <a:off x="6084600" y="4206994"/>
            <a:ext cx="735900" cy="1782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300" b="1">
                <a:solidFill>
                  <a:srgbClr val="D50F67"/>
                </a:solidFill>
                <a:latin typeface="Avenir"/>
                <a:ea typeface="Avenir"/>
                <a:cs typeface="Avenir"/>
                <a:sym typeface="Avenir"/>
              </a:rPr>
              <a:t>55% </a:t>
            </a:r>
            <a:endParaRPr sz="2300" b="1">
              <a:solidFill>
                <a:srgbClr val="D50F67"/>
              </a:solidFill>
              <a:latin typeface="Avenir"/>
              <a:ea typeface="Avenir"/>
              <a:cs typeface="Avenir"/>
              <a:sym typeface="Avenir"/>
            </a:endParaRPr>
          </a:p>
        </p:txBody>
      </p:sp>
      <p:cxnSp>
        <p:nvCxnSpPr>
          <p:cNvPr id="957" name="Google Shape;957;p143"/>
          <p:cNvCxnSpPr/>
          <p:nvPr/>
        </p:nvCxnSpPr>
        <p:spPr>
          <a:xfrm>
            <a:off x="4576163" y="1054463"/>
            <a:ext cx="0" cy="322380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44"/>
          <p:cNvSpPr/>
          <p:nvPr/>
        </p:nvSpPr>
        <p:spPr>
          <a:xfrm>
            <a:off x="4798925" y="368100"/>
            <a:ext cx="4177200" cy="4329600"/>
          </a:xfrm>
          <a:prstGeom prst="roundRect">
            <a:avLst>
              <a:gd name="adj" fmla="val 1789"/>
            </a:avLst>
          </a:prstGeom>
          <a:solidFill>
            <a:srgbClr val="CE0F69">
              <a:alpha val="2067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accent6"/>
                </a:solidFill>
                <a:latin typeface="Avenir"/>
                <a:ea typeface="Avenir"/>
                <a:cs typeface="Avenir"/>
                <a:sym typeface="Avenir"/>
              </a:rPr>
              <a:t>Topics</a:t>
            </a:r>
            <a:endParaRPr sz="2100" b="1">
              <a:solidFill>
                <a:schemeClr val="accent6"/>
              </a:solidFill>
              <a:latin typeface="Avenir"/>
              <a:ea typeface="Avenir"/>
              <a:cs typeface="Avenir"/>
              <a:sym typeface="Avenir"/>
            </a:endParaRPr>
          </a:p>
        </p:txBody>
      </p:sp>
      <p:sp>
        <p:nvSpPr>
          <p:cNvPr id="963" name="Google Shape;963;p144"/>
          <p:cNvSpPr txBox="1">
            <a:spLocks noGrp="1"/>
          </p:cNvSpPr>
          <p:nvPr>
            <p:ph type="title"/>
          </p:nvPr>
        </p:nvSpPr>
        <p:spPr>
          <a:xfrm>
            <a:off x="331000" y="256568"/>
            <a:ext cx="43554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Phenotypic breadth</a:t>
            </a:r>
            <a:endParaRPr/>
          </a:p>
        </p:txBody>
      </p:sp>
      <p:sp>
        <p:nvSpPr>
          <p:cNvPr id="964" name="Google Shape;964;p144"/>
          <p:cNvSpPr txBox="1"/>
          <p:nvPr/>
        </p:nvSpPr>
        <p:spPr>
          <a:xfrm>
            <a:off x="5033375" y="840225"/>
            <a:ext cx="2078700" cy="3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Avenir"/>
                <a:ea typeface="Avenir"/>
                <a:cs typeface="Avenir"/>
                <a:sym typeface="Avenir"/>
              </a:rPr>
              <a:t>Addiction</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Autoimmune</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Blood</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Cancer</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Cardiovascular</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Cognitive</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Diet</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Drug usage</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Drug efficacy</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Drug side effects</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Endocrine</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Environment</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Eyes</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Food preferences</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Gastrointestinal</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Hair</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Immune</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Infection</a:t>
            </a:r>
            <a:endParaRPr sz="1300" b="1">
              <a:solidFill>
                <a:schemeClr val="dk1"/>
              </a:solidFill>
              <a:latin typeface="Avenir"/>
              <a:ea typeface="Avenir"/>
              <a:cs typeface="Avenir"/>
              <a:sym typeface="Avenir"/>
            </a:endParaRPr>
          </a:p>
        </p:txBody>
      </p:sp>
      <p:sp>
        <p:nvSpPr>
          <p:cNvPr id="965" name="Google Shape;965;p144"/>
          <p:cNvSpPr txBox="1"/>
          <p:nvPr/>
        </p:nvSpPr>
        <p:spPr>
          <a:xfrm>
            <a:off x="6879400" y="840225"/>
            <a:ext cx="1864800" cy="37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Avenir"/>
                <a:ea typeface="Avenir"/>
                <a:cs typeface="Avenir"/>
                <a:sym typeface="Avenir"/>
              </a:rPr>
              <a:t>Laterality</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Lifestyle, sleep, sports</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Longevity</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Metabolic</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Morphology</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Musculoskeletal</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Neurological</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Personality</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Pigmentation</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Pregnancy</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Psychiatric</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Renal</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Reproductive</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Respiratory</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Sensation</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Sexual orientation</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Skin</a:t>
            </a:r>
            <a:endParaRPr sz="1300" b="1">
              <a:solidFill>
                <a:schemeClr val="dk1"/>
              </a:solidFill>
              <a:latin typeface="Avenir"/>
              <a:ea typeface="Avenir"/>
              <a:cs typeface="Avenir"/>
              <a:sym typeface="Avenir"/>
            </a:endParaRPr>
          </a:p>
          <a:p>
            <a:pPr marL="0" lvl="0" indent="0" algn="l" rtl="0">
              <a:spcBef>
                <a:spcPts val="0"/>
              </a:spcBef>
              <a:spcAft>
                <a:spcPts val="0"/>
              </a:spcAft>
              <a:buNone/>
            </a:pPr>
            <a:r>
              <a:rPr lang="en" sz="1300" b="1">
                <a:solidFill>
                  <a:schemeClr val="dk1"/>
                </a:solidFill>
                <a:latin typeface="Avenir"/>
                <a:ea typeface="Avenir"/>
                <a:cs typeface="Avenir"/>
                <a:sym typeface="Avenir"/>
              </a:rPr>
              <a:t>Teeth</a:t>
            </a:r>
            <a:endParaRPr sz="1300" b="1">
              <a:solidFill>
                <a:schemeClr val="dk1"/>
              </a:solidFill>
              <a:latin typeface="Avenir"/>
              <a:ea typeface="Avenir"/>
              <a:cs typeface="Avenir"/>
              <a:sym typeface="Avenir"/>
            </a:endParaRPr>
          </a:p>
        </p:txBody>
      </p:sp>
      <p:sp>
        <p:nvSpPr>
          <p:cNvPr id="966" name="Google Shape;966;p144"/>
          <p:cNvSpPr txBox="1"/>
          <p:nvPr/>
        </p:nvSpPr>
        <p:spPr>
          <a:xfrm>
            <a:off x="403525" y="905843"/>
            <a:ext cx="4282800" cy="38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6"/>
                </a:solidFill>
                <a:latin typeface="Avenir"/>
                <a:ea typeface="Avenir"/>
                <a:cs typeface="Avenir"/>
                <a:sym typeface="Avenir"/>
              </a:rPr>
              <a:t>Data sources</a:t>
            </a:r>
            <a:endParaRPr sz="2100" b="1">
              <a:solidFill>
                <a:schemeClr val="accent6"/>
              </a:solidFill>
              <a:latin typeface="Avenir"/>
              <a:ea typeface="Avenir"/>
              <a:cs typeface="Avenir"/>
              <a:sym typeface="Avenir"/>
            </a:endParaRPr>
          </a:p>
          <a:p>
            <a:pPr marL="0" lvl="0" indent="0" algn="l" rtl="0">
              <a:spcBef>
                <a:spcPts val="0"/>
              </a:spcBef>
              <a:spcAft>
                <a:spcPts val="0"/>
              </a:spcAft>
              <a:buNone/>
            </a:pPr>
            <a:endParaRPr sz="2100" b="1">
              <a:solidFill>
                <a:schemeClr val="accent6"/>
              </a:solidFill>
              <a:latin typeface="Avenir"/>
              <a:ea typeface="Avenir"/>
              <a:cs typeface="Avenir"/>
              <a:sym typeface="Avenir"/>
            </a:endParaRPr>
          </a:p>
          <a:p>
            <a:pPr marL="0" lvl="0" indent="0" algn="l" rtl="0">
              <a:spcBef>
                <a:spcPts val="0"/>
              </a:spcBef>
              <a:spcAft>
                <a:spcPts val="0"/>
              </a:spcAft>
              <a:buNone/>
            </a:pPr>
            <a:r>
              <a:rPr lang="en" sz="2100" b="1">
                <a:solidFill>
                  <a:schemeClr val="dk1"/>
                </a:solidFill>
                <a:latin typeface="Avenir"/>
                <a:ea typeface="Avenir"/>
                <a:cs typeface="Avenir"/>
                <a:sym typeface="Avenir"/>
              </a:rPr>
              <a:t>Longitudinal, high priority surveys</a:t>
            </a:r>
            <a:endParaRPr sz="2100" b="1">
              <a:solidFill>
                <a:schemeClr val="dk1"/>
              </a:solidFill>
              <a:latin typeface="Avenir"/>
              <a:ea typeface="Avenir"/>
              <a:cs typeface="Avenir"/>
              <a:sym typeface="Avenir"/>
            </a:endParaRPr>
          </a:p>
          <a:p>
            <a:pPr marL="457200" lvl="0" indent="-342900" algn="l" rtl="0">
              <a:spcBef>
                <a:spcPts val="0"/>
              </a:spcBef>
              <a:spcAft>
                <a:spcPts val="0"/>
              </a:spcAft>
              <a:buClr>
                <a:schemeClr val="lt2"/>
              </a:buClr>
              <a:buSzPts val="1800"/>
              <a:buFont typeface="Avenir"/>
              <a:buChar char="●"/>
            </a:pPr>
            <a:r>
              <a:rPr lang="en" sz="1800">
                <a:solidFill>
                  <a:schemeClr val="lt2"/>
                </a:solidFill>
                <a:latin typeface="Avenir"/>
                <a:ea typeface="Avenir"/>
                <a:cs typeface="Avenir"/>
                <a:sym typeface="Avenir"/>
              </a:rPr>
              <a:t>Health intake</a:t>
            </a:r>
            <a:endParaRPr sz="1800">
              <a:solidFill>
                <a:schemeClr val="lt2"/>
              </a:solidFill>
              <a:latin typeface="Avenir"/>
              <a:ea typeface="Avenir"/>
              <a:cs typeface="Avenir"/>
              <a:sym typeface="Avenir"/>
            </a:endParaRPr>
          </a:p>
          <a:p>
            <a:pPr marL="457200" lvl="0" indent="-342900" algn="l" rtl="0">
              <a:spcBef>
                <a:spcPts val="0"/>
              </a:spcBef>
              <a:spcAft>
                <a:spcPts val="0"/>
              </a:spcAft>
              <a:buClr>
                <a:schemeClr val="lt2"/>
              </a:buClr>
              <a:buSzPts val="1800"/>
              <a:buFont typeface="Avenir"/>
              <a:buChar char="●"/>
            </a:pPr>
            <a:r>
              <a:rPr lang="en" sz="1800">
                <a:solidFill>
                  <a:schemeClr val="lt2"/>
                </a:solidFill>
                <a:latin typeface="Avenir"/>
                <a:ea typeface="Avenir"/>
                <a:cs typeface="Avenir"/>
                <a:sym typeface="Avenir"/>
              </a:rPr>
              <a:t>Wellness</a:t>
            </a:r>
            <a:endParaRPr sz="1800">
              <a:solidFill>
                <a:schemeClr val="lt2"/>
              </a:solidFill>
              <a:latin typeface="Avenir"/>
              <a:ea typeface="Avenir"/>
              <a:cs typeface="Avenir"/>
              <a:sym typeface="Avenir"/>
            </a:endParaRPr>
          </a:p>
          <a:p>
            <a:pPr marL="0" lvl="0" indent="0" algn="l" rtl="0">
              <a:spcBef>
                <a:spcPts val="0"/>
              </a:spcBef>
              <a:spcAft>
                <a:spcPts val="0"/>
              </a:spcAft>
              <a:buNone/>
            </a:pPr>
            <a:endParaRPr sz="1800">
              <a:solidFill>
                <a:schemeClr val="lt2"/>
              </a:solidFill>
              <a:latin typeface="Avenir"/>
              <a:ea typeface="Avenir"/>
              <a:cs typeface="Avenir"/>
              <a:sym typeface="Avenir"/>
            </a:endParaRPr>
          </a:p>
          <a:p>
            <a:pPr marL="0" lvl="0" indent="0" algn="l" rtl="0">
              <a:spcBef>
                <a:spcPts val="0"/>
              </a:spcBef>
              <a:spcAft>
                <a:spcPts val="0"/>
              </a:spcAft>
              <a:buNone/>
            </a:pPr>
            <a:r>
              <a:rPr lang="en" sz="2100" b="1">
                <a:solidFill>
                  <a:schemeClr val="dk1"/>
                </a:solidFill>
                <a:latin typeface="Avenir"/>
                <a:ea typeface="Avenir"/>
                <a:cs typeface="Avenir"/>
                <a:sym typeface="Avenir"/>
              </a:rPr>
              <a:t>Stand-alone surveys and one-off questions (targetable)</a:t>
            </a:r>
            <a:br>
              <a:rPr lang="en" sz="2100" b="1">
                <a:solidFill>
                  <a:schemeClr val="dk1"/>
                </a:solidFill>
                <a:latin typeface="Avenir"/>
                <a:ea typeface="Avenir"/>
                <a:cs typeface="Avenir"/>
                <a:sym typeface="Avenir"/>
              </a:rPr>
            </a:br>
            <a:endParaRPr sz="2100" b="1">
              <a:solidFill>
                <a:schemeClr val="dk1"/>
              </a:solidFill>
              <a:latin typeface="Avenir"/>
              <a:ea typeface="Avenir"/>
              <a:cs typeface="Avenir"/>
              <a:sym typeface="Avenir"/>
            </a:endParaRPr>
          </a:p>
          <a:p>
            <a:pPr marL="0" lvl="0" indent="0" algn="l" rtl="0">
              <a:spcBef>
                <a:spcPts val="0"/>
              </a:spcBef>
              <a:spcAft>
                <a:spcPts val="0"/>
              </a:spcAft>
              <a:buNone/>
            </a:pPr>
            <a:r>
              <a:rPr lang="en" sz="2100" b="1">
                <a:solidFill>
                  <a:schemeClr val="dk1"/>
                </a:solidFill>
                <a:latin typeface="Avenir"/>
                <a:ea typeface="Avenir"/>
                <a:cs typeface="Avenir"/>
                <a:sym typeface="Avenir"/>
              </a:rPr>
              <a:t>Emerging data sources</a:t>
            </a:r>
            <a:endParaRPr sz="2100" b="1">
              <a:solidFill>
                <a:schemeClr val="dk1"/>
              </a:solidFill>
              <a:latin typeface="Avenir"/>
              <a:ea typeface="Avenir"/>
              <a:cs typeface="Avenir"/>
              <a:sym typeface="Avenir"/>
            </a:endParaRPr>
          </a:p>
          <a:p>
            <a:pPr marL="457200" lvl="0" indent="-342900" algn="l" rtl="0">
              <a:spcBef>
                <a:spcPts val="0"/>
              </a:spcBef>
              <a:spcAft>
                <a:spcPts val="0"/>
              </a:spcAft>
              <a:buClr>
                <a:schemeClr val="lt2"/>
              </a:buClr>
              <a:buSzPts val="1800"/>
              <a:buFont typeface="Avenir"/>
              <a:buChar char="●"/>
            </a:pPr>
            <a:r>
              <a:rPr lang="en" sz="1800">
                <a:solidFill>
                  <a:schemeClr val="lt2"/>
                </a:solidFill>
                <a:latin typeface="Avenir"/>
                <a:ea typeface="Avenir"/>
                <a:cs typeface="Avenir"/>
                <a:sym typeface="Avenir"/>
              </a:rPr>
              <a:t>Passive data</a:t>
            </a:r>
            <a:endParaRPr sz="1800">
              <a:solidFill>
                <a:schemeClr val="lt2"/>
              </a:solidFill>
              <a:latin typeface="Avenir"/>
              <a:ea typeface="Avenir"/>
              <a:cs typeface="Avenir"/>
              <a:sym typeface="Avenir"/>
            </a:endParaRPr>
          </a:p>
          <a:p>
            <a:pPr marL="457200" lvl="0" indent="-342900" algn="l" rtl="0">
              <a:spcBef>
                <a:spcPts val="0"/>
              </a:spcBef>
              <a:spcAft>
                <a:spcPts val="0"/>
              </a:spcAft>
              <a:buClr>
                <a:schemeClr val="lt2"/>
              </a:buClr>
              <a:buSzPts val="1800"/>
              <a:buFont typeface="Avenir"/>
              <a:buChar char="●"/>
            </a:pPr>
            <a:r>
              <a:rPr lang="en" sz="1800">
                <a:solidFill>
                  <a:schemeClr val="lt2"/>
                </a:solidFill>
                <a:latin typeface="Avenir"/>
                <a:ea typeface="Avenir"/>
                <a:cs typeface="Avenir"/>
                <a:sym typeface="Avenir"/>
              </a:rPr>
              <a:t>Lab values</a:t>
            </a:r>
            <a:endParaRPr sz="1800">
              <a:solidFill>
                <a:schemeClr val="lt2"/>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45"/>
          <p:cNvSpPr txBox="1">
            <a:spLocks noGrp="1"/>
          </p:cNvSpPr>
          <p:nvPr>
            <p:ph type="title"/>
          </p:nvPr>
        </p:nvSpPr>
        <p:spPr>
          <a:xfrm>
            <a:off x="1054900" y="439950"/>
            <a:ext cx="7026900" cy="40560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
              <a:t>What can you do with billions of data points?</a:t>
            </a:r>
            <a:endParaRPr/>
          </a:p>
        </p:txBody>
      </p:sp>
      <p:sp>
        <p:nvSpPr>
          <p:cNvPr id="972" name="Google Shape;972;p145"/>
          <p:cNvSpPr txBox="1">
            <a:spLocks noGrp="1"/>
          </p:cNvSpPr>
          <p:nvPr>
            <p:ph type="subTitle" idx="1"/>
          </p:nvPr>
        </p:nvSpPr>
        <p:spPr>
          <a:xfrm>
            <a:off x="331000" y="4724950"/>
            <a:ext cx="5572200" cy="3453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46"/>
          <p:cNvSpPr txBox="1">
            <a:spLocks noGrp="1"/>
          </p:cNvSpPr>
          <p:nvPr>
            <p:ph type="title"/>
          </p:nvPr>
        </p:nvSpPr>
        <p:spPr>
          <a:xfrm>
            <a:off x="331000" y="439950"/>
            <a:ext cx="8554200" cy="5499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Faster, better informed drug discovery</a:t>
            </a:r>
            <a:endParaRPr/>
          </a:p>
        </p:txBody>
      </p:sp>
      <p:sp>
        <p:nvSpPr>
          <p:cNvPr id="978" name="Google Shape;978;p146"/>
          <p:cNvSpPr txBox="1">
            <a:spLocks noGrp="1"/>
          </p:cNvSpPr>
          <p:nvPr>
            <p:ph type="subTitle" idx="1"/>
          </p:nvPr>
        </p:nvSpPr>
        <p:spPr>
          <a:xfrm>
            <a:off x="320875" y="1101400"/>
            <a:ext cx="8418600" cy="2063100"/>
          </a:xfrm>
          <a:prstGeom prst="rect">
            <a:avLst/>
          </a:prstGeom>
        </p:spPr>
        <p:txBody>
          <a:bodyPr spcFirstLastPara="1" wrap="square" lIns="68575" tIns="68575" rIns="68575" bIns="68575" anchor="t" anchorCtr="0">
            <a:noAutofit/>
          </a:bodyPr>
          <a:lstStyle/>
          <a:p>
            <a:pPr marL="457200" lvl="0" indent="-361950" algn="l" rtl="0">
              <a:spcBef>
                <a:spcPts val="500"/>
              </a:spcBef>
              <a:spcAft>
                <a:spcPts val="0"/>
              </a:spcAft>
              <a:buSzPts val="2100"/>
              <a:buChar char="●"/>
            </a:pPr>
            <a:r>
              <a:rPr lang="en" sz="2100"/>
              <a:t>Detect genetic associations with disease and identify potential drug targets</a:t>
            </a:r>
            <a:endParaRPr sz="2100"/>
          </a:p>
          <a:p>
            <a:pPr marL="457200" lvl="0" indent="-361950" algn="l" rtl="0">
              <a:spcBef>
                <a:spcPts val="1000"/>
              </a:spcBef>
              <a:spcAft>
                <a:spcPts val="0"/>
              </a:spcAft>
              <a:buSzPts val="2100"/>
              <a:buChar char="●"/>
            </a:pPr>
            <a:r>
              <a:rPr lang="en" sz="2100"/>
              <a:t>Understand pathways, drug mechanism of action, and potential side effects to improve success rate</a:t>
            </a:r>
            <a:endParaRPr sz="2100"/>
          </a:p>
          <a:p>
            <a:pPr marL="457200" lvl="0" indent="-361950" algn="l" rtl="0">
              <a:spcBef>
                <a:spcPts val="1000"/>
              </a:spcBef>
              <a:spcAft>
                <a:spcPts val="1000"/>
              </a:spcAft>
              <a:buSzPts val="2100"/>
              <a:buChar char="●"/>
            </a:pPr>
            <a:r>
              <a:rPr lang="en" sz="2100"/>
              <a:t>(Future) Precisely stratify patient populations to make clinical trials more efficient and successful</a:t>
            </a:r>
            <a:endParaRPr sz="2100"/>
          </a:p>
        </p:txBody>
      </p:sp>
      <p:sp>
        <p:nvSpPr>
          <p:cNvPr id="979" name="Google Shape;979;p146"/>
          <p:cNvSpPr txBox="1"/>
          <p:nvPr/>
        </p:nvSpPr>
        <p:spPr>
          <a:xfrm>
            <a:off x="823925" y="3617450"/>
            <a:ext cx="16908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6"/>
                </a:solidFill>
                <a:latin typeface="Avenir"/>
                <a:ea typeface="Avenir"/>
                <a:cs typeface="Avenir"/>
                <a:sym typeface="Avenir"/>
              </a:rPr>
              <a:t>GWAS</a:t>
            </a:r>
            <a:endParaRPr sz="2100" b="1">
              <a:solidFill>
                <a:schemeClr val="accent6"/>
              </a:solidFill>
              <a:latin typeface="Avenir"/>
              <a:ea typeface="Avenir"/>
              <a:cs typeface="Avenir"/>
              <a:sym typeface="Avenir"/>
            </a:endParaRPr>
          </a:p>
        </p:txBody>
      </p:sp>
      <p:sp>
        <p:nvSpPr>
          <p:cNvPr id="980" name="Google Shape;980;p146"/>
          <p:cNvSpPr txBox="1"/>
          <p:nvPr/>
        </p:nvSpPr>
        <p:spPr>
          <a:xfrm>
            <a:off x="4564800" y="3617450"/>
            <a:ext cx="16908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6"/>
                </a:solidFill>
                <a:latin typeface="Avenir"/>
                <a:ea typeface="Avenir"/>
                <a:cs typeface="Avenir"/>
                <a:sym typeface="Avenir"/>
              </a:rPr>
              <a:t>PheWAS</a:t>
            </a:r>
            <a:endParaRPr sz="2100" b="1">
              <a:solidFill>
                <a:schemeClr val="accent6"/>
              </a:solidFill>
              <a:latin typeface="Avenir"/>
              <a:ea typeface="Avenir"/>
              <a:cs typeface="Avenir"/>
              <a:sym typeface="Avenir"/>
            </a:endParaRPr>
          </a:p>
        </p:txBody>
      </p:sp>
      <p:sp>
        <p:nvSpPr>
          <p:cNvPr id="981" name="Google Shape;981;p146"/>
          <p:cNvSpPr txBox="1"/>
          <p:nvPr/>
        </p:nvSpPr>
        <p:spPr>
          <a:xfrm>
            <a:off x="2271725" y="3617450"/>
            <a:ext cx="18516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6"/>
                </a:solidFill>
                <a:latin typeface="Avenir"/>
                <a:ea typeface="Avenir"/>
                <a:cs typeface="Avenir"/>
                <a:sym typeface="Avenir"/>
              </a:rPr>
              <a:t>Fine-mapping</a:t>
            </a:r>
            <a:endParaRPr sz="2100" b="1">
              <a:solidFill>
                <a:schemeClr val="accent6"/>
              </a:solidFill>
              <a:latin typeface="Avenir"/>
              <a:ea typeface="Avenir"/>
              <a:cs typeface="Avenir"/>
              <a:sym typeface="Avenir"/>
            </a:endParaRPr>
          </a:p>
        </p:txBody>
      </p:sp>
      <p:sp>
        <p:nvSpPr>
          <p:cNvPr id="982" name="Google Shape;982;p146"/>
          <p:cNvSpPr txBox="1"/>
          <p:nvPr/>
        </p:nvSpPr>
        <p:spPr>
          <a:xfrm>
            <a:off x="823925" y="4280100"/>
            <a:ext cx="36315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6"/>
                </a:solidFill>
                <a:latin typeface="Avenir"/>
                <a:ea typeface="Avenir"/>
                <a:cs typeface="Avenir"/>
                <a:sym typeface="Avenir"/>
              </a:rPr>
              <a:t>Application of public data</a:t>
            </a:r>
            <a:endParaRPr sz="2100" b="1">
              <a:solidFill>
                <a:schemeClr val="accent6"/>
              </a:solidFill>
              <a:latin typeface="Avenir"/>
              <a:ea typeface="Avenir"/>
              <a:cs typeface="Avenir"/>
              <a:sym typeface="Avenir"/>
            </a:endParaRPr>
          </a:p>
        </p:txBody>
      </p:sp>
      <p:sp>
        <p:nvSpPr>
          <p:cNvPr id="983" name="Google Shape;983;p146"/>
          <p:cNvSpPr txBox="1"/>
          <p:nvPr/>
        </p:nvSpPr>
        <p:spPr>
          <a:xfrm>
            <a:off x="4572000" y="4280100"/>
            <a:ext cx="27777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6"/>
                </a:solidFill>
                <a:latin typeface="Avenir"/>
                <a:ea typeface="Avenir"/>
                <a:cs typeface="Avenir"/>
                <a:sym typeface="Avenir"/>
              </a:rPr>
              <a:t>Polygenic risk scores</a:t>
            </a:r>
            <a:endParaRPr sz="2100" b="1">
              <a:solidFill>
                <a:schemeClr val="accent6"/>
              </a:solidFill>
              <a:latin typeface="Avenir"/>
              <a:ea typeface="Avenir"/>
              <a:cs typeface="Avenir"/>
              <a:sym typeface="Avenir"/>
            </a:endParaRPr>
          </a:p>
        </p:txBody>
      </p:sp>
      <p:sp>
        <p:nvSpPr>
          <p:cNvPr id="984" name="Google Shape;984;p146"/>
          <p:cNvSpPr txBox="1"/>
          <p:nvPr/>
        </p:nvSpPr>
        <p:spPr>
          <a:xfrm>
            <a:off x="6142425" y="3617450"/>
            <a:ext cx="25167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6"/>
                </a:solidFill>
                <a:latin typeface="Avenir"/>
                <a:ea typeface="Avenir"/>
                <a:cs typeface="Avenir"/>
                <a:sym typeface="Avenir"/>
              </a:rPr>
              <a:t>Environmental data</a:t>
            </a:r>
            <a:endParaRPr sz="2100" b="1">
              <a:solidFill>
                <a:schemeClr val="accent6"/>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47"/>
          <p:cNvSpPr txBox="1">
            <a:spLocks noGrp="1"/>
          </p:cNvSpPr>
          <p:nvPr>
            <p:ph type="title"/>
          </p:nvPr>
        </p:nvSpPr>
        <p:spPr>
          <a:xfrm>
            <a:off x="331000" y="363750"/>
            <a:ext cx="70248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3600"/>
              <a:t>GWAS and PheWAS at scale</a:t>
            </a:r>
            <a:endParaRPr sz="3600"/>
          </a:p>
        </p:txBody>
      </p:sp>
      <p:sp>
        <p:nvSpPr>
          <p:cNvPr id="990" name="Google Shape;990;p147"/>
          <p:cNvSpPr txBox="1">
            <a:spLocks noGrp="1"/>
          </p:cNvSpPr>
          <p:nvPr>
            <p:ph type="subTitle" idx="1"/>
          </p:nvPr>
        </p:nvSpPr>
        <p:spPr>
          <a:xfrm>
            <a:off x="330775" y="3717863"/>
            <a:ext cx="8249100" cy="6270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sz="1800"/>
              <a:t>We regularly perform GWAS with millions of SNPs for each of hundreds of phenotypes relevant to human disease, and perform PheWAS on all 20,000+ protein-coding genes in the human genome.</a:t>
            </a:r>
            <a:endParaRPr sz="1800"/>
          </a:p>
        </p:txBody>
      </p:sp>
      <p:sp>
        <p:nvSpPr>
          <p:cNvPr id="991" name="Google Shape;991;p147"/>
          <p:cNvSpPr txBox="1"/>
          <p:nvPr/>
        </p:nvSpPr>
        <p:spPr>
          <a:xfrm>
            <a:off x="548525" y="1112275"/>
            <a:ext cx="3566400" cy="4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Avenir"/>
                <a:ea typeface="Avenir"/>
                <a:cs typeface="Avenir"/>
                <a:sym typeface="Avenir"/>
              </a:rPr>
              <a:t>Identifies SNPs associating with phenotype of interest </a:t>
            </a:r>
            <a:endParaRPr sz="1800">
              <a:solidFill>
                <a:schemeClr val="accent5"/>
              </a:solidFill>
              <a:latin typeface="Avenir"/>
              <a:ea typeface="Avenir"/>
              <a:cs typeface="Avenir"/>
              <a:sym typeface="Avenir"/>
            </a:endParaRPr>
          </a:p>
        </p:txBody>
      </p:sp>
      <p:grpSp>
        <p:nvGrpSpPr>
          <p:cNvPr id="992" name="Google Shape;992;p147"/>
          <p:cNvGrpSpPr/>
          <p:nvPr/>
        </p:nvGrpSpPr>
        <p:grpSpPr>
          <a:xfrm>
            <a:off x="559825" y="1869521"/>
            <a:ext cx="2947170" cy="1769897"/>
            <a:chOff x="520450" y="1277808"/>
            <a:chExt cx="2947170" cy="1769897"/>
          </a:xfrm>
        </p:grpSpPr>
        <p:sp>
          <p:nvSpPr>
            <p:cNvPr id="993" name="Google Shape;993;p147"/>
            <p:cNvSpPr/>
            <p:nvPr/>
          </p:nvSpPr>
          <p:spPr>
            <a:xfrm>
              <a:off x="520450" y="1961525"/>
              <a:ext cx="1148100" cy="345300"/>
            </a:xfrm>
            <a:prstGeom prst="roundRect">
              <a:avLst>
                <a:gd name="adj" fmla="val 16667"/>
              </a:avLst>
            </a:prstGeom>
            <a:solidFill>
              <a:schemeClr val="accent5"/>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venir"/>
                  <a:ea typeface="Avenir"/>
                  <a:cs typeface="Avenir"/>
                  <a:sym typeface="Avenir"/>
                </a:rPr>
                <a:t>Diabetes</a:t>
              </a:r>
              <a:endParaRPr b="1">
                <a:solidFill>
                  <a:srgbClr val="FFFFFF"/>
                </a:solidFill>
                <a:latin typeface="Avenir"/>
                <a:ea typeface="Avenir"/>
                <a:cs typeface="Avenir"/>
                <a:sym typeface="Avenir"/>
              </a:endParaRPr>
            </a:p>
          </p:txBody>
        </p:sp>
        <p:sp>
          <p:nvSpPr>
            <p:cNvPr id="994" name="Google Shape;994;p147"/>
            <p:cNvSpPr txBox="1"/>
            <p:nvPr/>
          </p:nvSpPr>
          <p:spPr>
            <a:xfrm>
              <a:off x="2201320" y="1277808"/>
              <a:ext cx="12663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rs23424590</a:t>
              </a:r>
              <a:endParaRPr>
                <a:latin typeface="Avenir"/>
                <a:ea typeface="Avenir"/>
                <a:cs typeface="Avenir"/>
                <a:sym typeface="Avenir"/>
              </a:endParaRPr>
            </a:p>
          </p:txBody>
        </p:sp>
        <p:sp>
          <p:nvSpPr>
            <p:cNvPr id="995" name="Google Shape;995;p147"/>
            <p:cNvSpPr txBox="1"/>
            <p:nvPr/>
          </p:nvSpPr>
          <p:spPr>
            <a:xfrm>
              <a:off x="2201320" y="1546608"/>
              <a:ext cx="12663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rs8712300</a:t>
              </a:r>
              <a:endParaRPr>
                <a:latin typeface="Avenir"/>
                <a:ea typeface="Avenir"/>
                <a:cs typeface="Avenir"/>
                <a:sym typeface="Avenir"/>
              </a:endParaRPr>
            </a:p>
          </p:txBody>
        </p:sp>
        <p:sp>
          <p:nvSpPr>
            <p:cNvPr id="996" name="Google Shape;996;p147"/>
            <p:cNvSpPr txBox="1"/>
            <p:nvPr/>
          </p:nvSpPr>
          <p:spPr>
            <a:xfrm>
              <a:off x="2201320" y="1833658"/>
              <a:ext cx="12663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rs3454055</a:t>
              </a:r>
              <a:endParaRPr>
                <a:latin typeface="Avenir"/>
                <a:ea typeface="Avenir"/>
                <a:cs typeface="Avenir"/>
                <a:sym typeface="Avenir"/>
              </a:endParaRPr>
            </a:p>
          </p:txBody>
        </p:sp>
        <p:sp>
          <p:nvSpPr>
            <p:cNvPr id="997" name="Google Shape;997;p147"/>
            <p:cNvSpPr txBox="1"/>
            <p:nvPr/>
          </p:nvSpPr>
          <p:spPr>
            <a:xfrm>
              <a:off x="2201320" y="2114558"/>
              <a:ext cx="12663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rs4597906</a:t>
              </a:r>
              <a:endParaRPr>
                <a:latin typeface="Avenir"/>
                <a:ea typeface="Avenir"/>
                <a:cs typeface="Avenir"/>
                <a:sym typeface="Avenir"/>
              </a:endParaRPr>
            </a:p>
          </p:txBody>
        </p:sp>
        <p:sp>
          <p:nvSpPr>
            <p:cNvPr id="998" name="Google Shape;998;p147"/>
            <p:cNvSpPr txBox="1"/>
            <p:nvPr/>
          </p:nvSpPr>
          <p:spPr>
            <a:xfrm>
              <a:off x="2201320" y="2411613"/>
              <a:ext cx="12663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rs57565167</a:t>
              </a:r>
              <a:endParaRPr>
                <a:latin typeface="Avenir"/>
                <a:ea typeface="Avenir"/>
                <a:cs typeface="Avenir"/>
                <a:sym typeface="Avenir"/>
              </a:endParaRPr>
            </a:p>
          </p:txBody>
        </p:sp>
        <p:sp>
          <p:nvSpPr>
            <p:cNvPr id="999" name="Google Shape;999;p147"/>
            <p:cNvSpPr txBox="1"/>
            <p:nvPr/>
          </p:nvSpPr>
          <p:spPr>
            <a:xfrm>
              <a:off x="2201320" y="2702705"/>
              <a:ext cx="12663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rs67565048</a:t>
              </a:r>
              <a:endParaRPr>
                <a:latin typeface="Avenir"/>
                <a:ea typeface="Avenir"/>
                <a:cs typeface="Avenir"/>
                <a:sym typeface="Avenir"/>
              </a:endParaRPr>
            </a:p>
          </p:txBody>
        </p:sp>
        <p:cxnSp>
          <p:nvCxnSpPr>
            <p:cNvPr id="1000" name="Google Shape;1000;p147"/>
            <p:cNvCxnSpPr>
              <a:stCxn id="993" idx="3"/>
              <a:endCxn id="994" idx="1"/>
            </p:cNvCxnSpPr>
            <p:nvPr/>
          </p:nvCxnSpPr>
          <p:spPr>
            <a:xfrm rot="10800000" flipH="1">
              <a:off x="1668550" y="1450175"/>
              <a:ext cx="532800" cy="684000"/>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1001;p147"/>
            <p:cNvCxnSpPr>
              <a:stCxn id="993" idx="3"/>
              <a:endCxn id="995" idx="1"/>
            </p:cNvCxnSpPr>
            <p:nvPr/>
          </p:nvCxnSpPr>
          <p:spPr>
            <a:xfrm rot="10800000" flipH="1">
              <a:off x="1668550" y="1718975"/>
              <a:ext cx="532800" cy="415200"/>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1002;p147"/>
            <p:cNvCxnSpPr>
              <a:stCxn id="993" idx="3"/>
              <a:endCxn id="996" idx="1"/>
            </p:cNvCxnSpPr>
            <p:nvPr/>
          </p:nvCxnSpPr>
          <p:spPr>
            <a:xfrm rot="10800000" flipH="1">
              <a:off x="1668550" y="2006075"/>
              <a:ext cx="532800" cy="128100"/>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1003;p147"/>
            <p:cNvCxnSpPr>
              <a:stCxn id="993" idx="3"/>
              <a:endCxn id="997" idx="1"/>
            </p:cNvCxnSpPr>
            <p:nvPr/>
          </p:nvCxnSpPr>
          <p:spPr>
            <a:xfrm>
              <a:off x="1668550" y="2134175"/>
              <a:ext cx="532800" cy="15300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1004;p147"/>
            <p:cNvCxnSpPr>
              <a:stCxn id="993" idx="3"/>
              <a:endCxn id="998" idx="1"/>
            </p:cNvCxnSpPr>
            <p:nvPr/>
          </p:nvCxnSpPr>
          <p:spPr>
            <a:xfrm>
              <a:off x="1668550" y="2134175"/>
              <a:ext cx="532800" cy="450000"/>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1005;p147"/>
            <p:cNvCxnSpPr>
              <a:stCxn id="993" idx="3"/>
              <a:endCxn id="999" idx="1"/>
            </p:cNvCxnSpPr>
            <p:nvPr/>
          </p:nvCxnSpPr>
          <p:spPr>
            <a:xfrm>
              <a:off x="1668550" y="2134175"/>
              <a:ext cx="532800" cy="741000"/>
            </a:xfrm>
            <a:prstGeom prst="straightConnector1">
              <a:avLst/>
            </a:prstGeom>
            <a:noFill/>
            <a:ln w="9525" cap="flat" cmpd="sng">
              <a:solidFill>
                <a:schemeClr val="dk2"/>
              </a:solidFill>
              <a:prstDash val="solid"/>
              <a:round/>
              <a:headEnd type="none" w="med" len="med"/>
              <a:tailEnd type="none" w="med" len="med"/>
            </a:ln>
          </p:spPr>
        </p:cxnSp>
      </p:grpSp>
      <p:grpSp>
        <p:nvGrpSpPr>
          <p:cNvPr id="1006" name="Google Shape;1006;p147"/>
          <p:cNvGrpSpPr/>
          <p:nvPr/>
        </p:nvGrpSpPr>
        <p:grpSpPr>
          <a:xfrm>
            <a:off x="4724400" y="1869533"/>
            <a:ext cx="3474476" cy="1769897"/>
            <a:chOff x="3881275" y="1261383"/>
            <a:chExt cx="3474476" cy="1769897"/>
          </a:xfrm>
        </p:grpSpPr>
        <p:sp>
          <p:nvSpPr>
            <p:cNvPr id="1007" name="Google Shape;1007;p147"/>
            <p:cNvSpPr txBox="1"/>
            <p:nvPr/>
          </p:nvSpPr>
          <p:spPr>
            <a:xfrm>
              <a:off x="5556048" y="1261383"/>
              <a:ext cx="12663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Asthma</a:t>
              </a:r>
              <a:endParaRPr>
                <a:latin typeface="Avenir"/>
                <a:ea typeface="Avenir"/>
                <a:cs typeface="Avenir"/>
                <a:sym typeface="Avenir"/>
              </a:endParaRPr>
            </a:p>
          </p:txBody>
        </p:sp>
        <p:sp>
          <p:nvSpPr>
            <p:cNvPr id="1008" name="Google Shape;1008;p147"/>
            <p:cNvSpPr/>
            <p:nvPr/>
          </p:nvSpPr>
          <p:spPr>
            <a:xfrm>
              <a:off x="3881275" y="1962000"/>
              <a:ext cx="1148100" cy="345300"/>
            </a:xfrm>
            <a:prstGeom prst="roundRect">
              <a:avLst>
                <a:gd name="adj" fmla="val 16667"/>
              </a:avLst>
            </a:prstGeom>
            <a:solidFill>
              <a:schemeClr val="accent5"/>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venir"/>
                  <a:ea typeface="Avenir"/>
                  <a:cs typeface="Avenir"/>
                  <a:sym typeface="Avenir"/>
                </a:rPr>
                <a:t>SNP X</a:t>
              </a:r>
              <a:endParaRPr b="1">
                <a:solidFill>
                  <a:srgbClr val="FFFFFF"/>
                </a:solidFill>
                <a:latin typeface="Avenir"/>
                <a:ea typeface="Avenir"/>
                <a:cs typeface="Avenir"/>
                <a:sym typeface="Avenir"/>
              </a:endParaRPr>
            </a:p>
          </p:txBody>
        </p:sp>
        <p:sp>
          <p:nvSpPr>
            <p:cNvPr id="1009" name="Google Shape;1009;p147"/>
            <p:cNvSpPr txBox="1"/>
            <p:nvPr/>
          </p:nvSpPr>
          <p:spPr>
            <a:xfrm>
              <a:off x="5556051" y="1530175"/>
              <a:ext cx="17997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Type 2 diabetes</a:t>
              </a:r>
              <a:endParaRPr>
                <a:latin typeface="Avenir"/>
                <a:ea typeface="Avenir"/>
                <a:cs typeface="Avenir"/>
                <a:sym typeface="Avenir"/>
              </a:endParaRPr>
            </a:p>
          </p:txBody>
        </p:sp>
        <p:sp>
          <p:nvSpPr>
            <p:cNvPr id="1010" name="Google Shape;1010;p147"/>
            <p:cNvSpPr txBox="1"/>
            <p:nvPr/>
          </p:nvSpPr>
          <p:spPr>
            <a:xfrm>
              <a:off x="5556050" y="1817225"/>
              <a:ext cx="17997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Parkinson's disease</a:t>
              </a:r>
              <a:endParaRPr>
                <a:latin typeface="Avenir"/>
                <a:ea typeface="Avenir"/>
                <a:cs typeface="Avenir"/>
                <a:sym typeface="Avenir"/>
              </a:endParaRPr>
            </a:p>
          </p:txBody>
        </p:sp>
        <p:sp>
          <p:nvSpPr>
            <p:cNvPr id="1011" name="Google Shape;1011;p147"/>
            <p:cNvSpPr txBox="1"/>
            <p:nvPr/>
          </p:nvSpPr>
          <p:spPr>
            <a:xfrm>
              <a:off x="5556051" y="2098125"/>
              <a:ext cx="17997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High blood pressure</a:t>
              </a:r>
              <a:endParaRPr>
                <a:latin typeface="Avenir"/>
                <a:ea typeface="Avenir"/>
                <a:cs typeface="Avenir"/>
                <a:sym typeface="Avenir"/>
              </a:endParaRPr>
            </a:p>
          </p:txBody>
        </p:sp>
        <p:sp>
          <p:nvSpPr>
            <p:cNvPr id="1012" name="Google Shape;1012;p147"/>
            <p:cNvSpPr txBox="1"/>
            <p:nvPr/>
          </p:nvSpPr>
          <p:spPr>
            <a:xfrm>
              <a:off x="5556050" y="2395200"/>
              <a:ext cx="15318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Hypertension</a:t>
              </a:r>
              <a:endParaRPr>
                <a:latin typeface="Avenir"/>
                <a:ea typeface="Avenir"/>
                <a:cs typeface="Avenir"/>
                <a:sym typeface="Avenir"/>
              </a:endParaRPr>
            </a:p>
          </p:txBody>
        </p:sp>
        <p:sp>
          <p:nvSpPr>
            <p:cNvPr id="1013" name="Google Shape;1013;p147"/>
            <p:cNvSpPr txBox="1"/>
            <p:nvPr/>
          </p:nvSpPr>
          <p:spPr>
            <a:xfrm>
              <a:off x="5556048" y="2686280"/>
              <a:ext cx="12663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nir"/>
                  <a:ea typeface="Avenir"/>
                  <a:cs typeface="Avenir"/>
                  <a:sym typeface="Avenir"/>
                </a:rPr>
                <a:t>Pollen allergy</a:t>
              </a:r>
              <a:endParaRPr>
                <a:latin typeface="Avenir"/>
                <a:ea typeface="Avenir"/>
                <a:cs typeface="Avenir"/>
                <a:sym typeface="Avenir"/>
              </a:endParaRPr>
            </a:p>
          </p:txBody>
        </p:sp>
        <p:cxnSp>
          <p:nvCxnSpPr>
            <p:cNvPr id="1014" name="Google Shape;1014;p147"/>
            <p:cNvCxnSpPr>
              <a:stCxn id="1008" idx="3"/>
              <a:endCxn id="1007" idx="1"/>
            </p:cNvCxnSpPr>
            <p:nvPr/>
          </p:nvCxnSpPr>
          <p:spPr>
            <a:xfrm rot="10800000" flipH="1">
              <a:off x="5029375" y="1433850"/>
              <a:ext cx="526800" cy="700800"/>
            </a:xfrm>
            <a:prstGeom prst="straightConnector1">
              <a:avLst/>
            </a:prstGeom>
            <a:noFill/>
            <a:ln w="9525" cap="flat" cmpd="sng">
              <a:solidFill>
                <a:schemeClr val="dk2"/>
              </a:solidFill>
              <a:prstDash val="solid"/>
              <a:round/>
              <a:headEnd type="none" w="med" len="med"/>
              <a:tailEnd type="none" w="med" len="med"/>
            </a:ln>
          </p:spPr>
        </p:cxnSp>
        <p:cxnSp>
          <p:nvCxnSpPr>
            <p:cNvPr id="1015" name="Google Shape;1015;p147"/>
            <p:cNvCxnSpPr>
              <a:stCxn id="1008" idx="3"/>
              <a:endCxn id="1009" idx="1"/>
            </p:cNvCxnSpPr>
            <p:nvPr/>
          </p:nvCxnSpPr>
          <p:spPr>
            <a:xfrm rot="10800000" flipH="1">
              <a:off x="5029375" y="1702650"/>
              <a:ext cx="526800" cy="43200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147"/>
            <p:cNvCxnSpPr>
              <a:stCxn id="1008" idx="3"/>
              <a:endCxn id="1010" idx="1"/>
            </p:cNvCxnSpPr>
            <p:nvPr/>
          </p:nvCxnSpPr>
          <p:spPr>
            <a:xfrm rot="10800000" flipH="1">
              <a:off x="5029375" y="1989750"/>
              <a:ext cx="526800" cy="1449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147"/>
            <p:cNvCxnSpPr>
              <a:stCxn id="1008" idx="3"/>
              <a:endCxn id="1011" idx="1"/>
            </p:cNvCxnSpPr>
            <p:nvPr/>
          </p:nvCxnSpPr>
          <p:spPr>
            <a:xfrm>
              <a:off x="5029375" y="2134650"/>
              <a:ext cx="526800" cy="1359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147"/>
            <p:cNvCxnSpPr>
              <a:stCxn id="1008" idx="3"/>
              <a:endCxn id="1012" idx="1"/>
            </p:cNvCxnSpPr>
            <p:nvPr/>
          </p:nvCxnSpPr>
          <p:spPr>
            <a:xfrm>
              <a:off x="5029375" y="2134650"/>
              <a:ext cx="526800" cy="4332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147"/>
            <p:cNvCxnSpPr>
              <a:stCxn id="1008" idx="3"/>
              <a:endCxn id="1013" idx="1"/>
            </p:cNvCxnSpPr>
            <p:nvPr/>
          </p:nvCxnSpPr>
          <p:spPr>
            <a:xfrm>
              <a:off x="5029375" y="2134650"/>
              <a:ext cx="526800" cy="724200"/>
            </a:xfrm>
            <a:prstGeom prst="straightConnector1">
              <a:avLst/>
            </a:prstGeom>
            <a:noFill/>
            <a:ln w="9525" cap="flat" cmpd="sng">
              <a:solidFill>
                <a:schemeClr val="dk2"/>
              </a:solidFill>
              <a:prstDash val="solid"/>
              <a:round/>
              <a:headEnd type="none" w="med" len="med"/>
              <a:tailEnd type="none" w="med" len="med"/>
            </a:ln>
          </p:spPr>
        </p:cxnSp>
      </p:grpSp>
      <p:sp>
        <p:nvSpPr>
          <p:cNvPr id="1020" name="Google Shape;1020;p147"/>
          <p:cNvSpPr txBox="1"/>
          <p:nvPr/>
        </p:nvSpPr>
        <p:spPr>
          <a:xfrm>
            <a:off x="4515900" y="1112275"/>
            <a:ext cx="4249500" cy="4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Avenir"/>
                <a:ea typeface="Avenir"/>
                <a:cs typeface="Avenir"/>
                <a:sym typeface="Avenir"/>
              </a:rPr>
              <a:t>Identifies phenotypes that associate with SNP or gene of interest</a:t>
            </a:r>
            <a:endParaRPr sz="1800">
              <a:solidFill>
                <a:schemeClr val="accent5"/>
              </a:solidFill>
              <a:latin typeface="Avenir"/>
              <a:ea typeface="Avenir"/>
              <a:cs typeface="Avenir"/>
              <a:sym typeface="Avenir"/>
            </a:endParaRPr>
          </a:p>
        </p:txBody>
      </p:sp>
      <p:sp>
        <p:nvSpPr>
          <p:cNvPr id="1021" name="Google Shape;1021;p147"/>
          <p:cNvSpPr txBox="1"/>
          <p:nvPr/>
        </p:nvSpPr>
        <p:spPr>
          <a:xfrm>
            <a:off x="548525" y="2050275"/>
            <a:ext cx="10794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venir"/>
                <a:ea typeface="Avenir"/>
                <a:cs typeface="Avenir"/>
                <a:sym typeface="Avenir"/>
              </a:rPr>
              <a:t>(GWAS)</a:t>
            </a:r>
            <a:endParaRPr sz="1800">
              <a:solidFill>
                <a:schemeClr val="dk1"/>
              </a:solidFill>
              <a:latin typeface="Avenir"/>
              <a:ea typeface="Avenir"/>
              <a:cs typeface="Avenir"/>
              <a:sym typeface="Avenir"/>
            </a:endParaRPr>
          </a:p>
        </p:txBody>
      </p:sp>
      <p:sp>
        <p:nvSpPr>
          <p:cNvPr id="1022" name="Google Shape;1022;p147"/>
          <p:cNvSpPr txBox="1"/>
          <p:nvPr/>
        </p:nvSpPr>
        <p:spPr>
          <a:xfrm>
            <a:off x="4639826" y="2050275"/>
            <a:ext cx="12897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venir"/>
                <a:ea typeface="Avenir"/>
                <a:cs typeface="Avenir"/>
                <a:sym typeface="Avenir"/>
              </a:rPr>
              <a:t>(PheWAS)</a:t>
            </a:r>
            <a:endParaRPr sz="18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48"/>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Use all the data!</a:t>
            </a:r>
            <a:endParaRPr/>
          </a:p>
        </p:txBody>
      </p:sp>
      <p:pic>
        <p:nvPicPr>
          <p:cNvPr id="1028" name="Google Shape;1028;p148"/>
          <p:cNvPicPr preferRelativeResize="0"/>
          <p:nvPr/>
        </p:nvPicPr>
        <p:blipFill rotWithShape="1">
          <a:blip r:embed="rId3">
            <a:alphaModFix/>
          </a:blip>
          <a:srcRect l="3137" t="4761" r="2629"/>
          <a:stretch/>
        </p:blipFill>
        <p:spPr>
          <a:xfrm>
            <a:off x="330350" y="1379125"/>
            <a:ext cx="3396037" cy="3553200"/>
          </a:xfrm>
          <a:prstGeom prst="rect">
            <a:avLst/>
          </a:prstGeom>
          <a:noFill/>
          <a:ln>
            <a:noFill/>
          </a:ln>
        </p:spPr>
      </p:pic>
      <p:sp>
        <p:nvSpPr>
          <p:cNvPr id="1029" name="Google Shape;1029;p148"/>
          <p:cNvSpPr txBox="1"/>
          <p:nvPr/>
        </p:nvSpPr>
        <p:spPr>
          <a:xfrm>
            <a:off x="1163925" y="1066950"/>
            <a:ext cx="1842600" cy="3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nir"/>
                <a:ea typeface="Avenir"/>
                <a:cs typeface="Avenir"/>
                <a:sym typeface="Avenir"/>
              </a:rPr>
              <a:t>Ulcerative colitis</a:t>
            </a:r>
            <a:endParaRPr>
              <a:latin typeface="Avenir"/>
              <a:ea typeface="Avenir"/>
              <a:cs typeface="Avenir"/>
              <a:sym typeface="Avenir"/>
            </a:endParaRPr>
          </a:p>
        </p:txBody>
      </p:sp>
      <p:sp>
        <p:nvSpPr>
          <p:cNvPr id="1030" name="Google Shape;1030;p148"/>
          <p:cNvSpPr txBox="1">
            <a:spLocks noGrp="1"/>
          </p:cNvSpPr>
          <p:nvPr>
            <p:ph type="subTitle" idx="1"/>
          </p:nvPr>
        </p:nvSpPr>
        <p:spPr>
          <a:xfrm>
            <a:off x="3962400" y="1253800"/>
            <a:ext cx="4845900" cy="3553200"/>
          </a:xfrm>
          <a:prstGeom prst="rect">
            <a:avLst/>
          </a:prstGeom>
        </p:spPr>
        <p:txBody>
          <a:bodyPr spcFirstLastPara="1" wrap="square" lIns="68575" tIns="68575" rIns="68575" bIns="68575" anchor="t" anchorCtr="0">
            <a:noAutofit/>
          </a:bodyPr>
          <a:lstStyle/>
          <a:p>
            <a:pPr marL="457200" lvl="0" indent="-361950" algn="l" rtl="0">
              <a:spcBef>
                <a:spcPts val="500"/>
              </a:spcBef>
              <a:spcAft>
                <a:spcPts val="0"/>
              </a:spcAft>
              <a:buSzPts val="2100"/>
              <a:buChar char="●"/>
            </a:pPr>
            <a:r>
              <a:rPr lang="en" sz="2100" b="1">
                <a:solidFill>
                  <a:schemeClr val="accent6"/>
                </a:solidFill>
              </a:rPr>
              <a:t>Interrogate all available sources of data:</a:t>
            </a:r>
            <a:r>
              <a:rPr lang="en" sz="2100"/>
              <a:t> external and internal, genetics, expression, biochemical, </a:t>
            </a:r>
            <a:r>
              <a:rPr lang="en" sz="2100" i="1"/>
              <a:t>in vitro</a:t>
            </a:r>
            <a:r>
              <a:rPr lang="en" sz="2100"/>
              <a:t>, </a:t>
            </a:r>
            <a:r>
              <a:rPr lang="en" sz="2100" i="1"/>
              <a:t>in vivo</a:t>
            </a:r>
            <a:r>
              <a:rPr lang="en" sz="2100"/>
              <a:t> etc.</a:t>
            </a:r>
            <a:endParaRPr sz="2100"/>
          </a:p>
          <a:p>
            <a:pPr marL="457200" lvl="0" indent="-361950" algn="l" rtl="0">
              <a:spcBef>
                <a:spcPts val="1000"/>
              </a:spcBef>
              <a:spcAft>
                <a:spcPts val="1000"/>
              </a:spcAft>
              <a:buSzPts val="2100"/>
              <a:buChar char="●"/>
            </a:pPr>
            <a:r>
              <a:rPr lang="en" sz="2100" b="1">
                <a:solidFill>
                  <a:schemeClr val="accent6"/>
                </a:solidFill>
              </a:rPr>
              <a:t>Huge sample sizes</a:t>
            </a:r>
            <a:r>
              <a:rPr lang="en" sz="2100"/>
              <a:t> result in narrow LD regions and sharp peaks, making fine mapping to associated eQTLs and identifying likely target much easier</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49"/>
          <p:cNvSpPr txBox="1">
            <a:spLocks noGrp="1"/>
          </p:cNvSpPr>
          <p:nvPr>
            <p:ph type="title"/>
          </p:nvPr>
        </p:nvSpPr>
        <p:spPr>
          <a:xfrm>
            <a:off x="331000" y="363750"/>
            <a:ext cx="70248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3600"/>
              <a:t>PheWAS for drug target analysis</a:t>
            </a:r>
            <a:endParaRPr sz="3600"/>
          </a:p>
        </p:txBody>
      </p:sp>
      <p:sp>
        <p:nvSpPr>
          <p:cNvPr id="1036" name="Google Shape;1036;p149"/>
          <p:cNvSpPr txBox="1">
            <a:spLocks noGrp="1"/>
          </p:cNvSpPr>
          <p:nvPr>
            <p:ph type="subTitle" idx="1"/>
          </p:nvPr>
        </p:nvSpPr>
        <p:spPr>
          <a:xfrm>
            <a:off x="4935000" y="1219350"/>
            <a:ext cx="3831900" cy="3314100"/>
          </a:xfrm>
          <a:prstGeom prst="rect">
            <a:avLst/>
          </a:prstGeom>
        </p:spPr>
        <p:txBody>
          <a:bodyPr spcFirstLastPara="1" wrap="square" lIns="68575" tIns="68575" rIns="68575" bIns="68575" anchor="t" anchorCtr="0">
            <a:noAutofit/>
          </a:bodyPr>
          <a:lstStyle/>
          <a:p>
            <a:pPr marL="457200" lvl="0" indent="-336550" algn="l" rtl="0">
              <a:lnSpc>
                <a:spcPct val="115000"/>
              </a:lnSpc>
              <a:spcBef>
                <a:spcPts val="0"/>
              </a:spcBef>
              <a:spcAft>
                <a:spcPts val="0"/>
              </a:spcAft>
              <a:buSzPts val="1700"/>
              <a:buChar char="●"/>
            </a:pPr>
            <a:r>
              <a:rPr lang="en" sz="1700"/>
              <a:t>Clustering of related phenotypes can reinforce relevance of gene to disease biology and provide insight on potential therapeutic indications</a:t>
            </a:r>
            <a:endParaRPr sz="1700"/>
          </a:p>
          <a:p>
            <a:pPr marL="457200" lvl="0" indent="-336550" algn="l" rtl="0">
              <a:lnSpc>
                <a:spcPct val="115000"/>
              </a:lnSpc>
              <a:spcBef>
                <a:spcPts val="1000"/>
              </a:spcBef>
              <a:spcAft>
                <a:spcPts val="1000"/>
              </a:spcAft>
              <a:buSzPts val="1700"/>
              <a:buChar char="●"/>
            </a:pPr>
            <a:r>
              <a:rPr lang="en" sz="1700"/>
              <a:t>Opposing directionality of SNPs across different phenotypes can reinforce drug concept MOA and can reveal potential side effects of modulating gene function</a:t>
            </a:r>
            <a:endParaRPr sz="1700"/>
          </a:p>
        </p:txBody>
      </p:sp>
      <p:pic>
        <p:nvPicPr>
          <p:cNvPr id="1037" name="Google Shape;1037;p149"/>
          <p:cNvPicPr preferRelativeResize="0"/>
          <p:nvPr/>
        </p:nvPicPr>
        <p:blipFill rotWithShape="1">
          <a:blip r:embed="rId3">
            <a:alphaModFix/>
          </a:blip>
          <a:srcRect/>
          <a:stretch/>
        </p:blipFill>
        <p:spPr>
          <a:xfrm>
            <a:off x="1593925" y="1171100"/>
            <a:ext cx="2518525" cy="3191175"/>
          </a:xfrm>
          <a:prstGeom prst="rect">
            <a:avLst/>
          </a:prstGeom>
          <a:noFill/>
          <a:ln>
            <a:noFill/>
          </a:ln>
        </p:spPr>
      </p:pic>
      <p:sp>
        <p:nvSpPr>
          <p:cNvPr id="1038" name="Google Shape;1038;p149"/>
          <p:cNvSpPr txBox="1"/>
          <p:nvPr/>
        </p:nvSpPr>
        <p:spPr>
          <a:xfrm>
            <a:off x="492925" y="1095300"/>
            <a:ext cx="1284000" cy="31053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A</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B</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C</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D</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E</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F</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G</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H</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I</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J</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K</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L</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M</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O</a:t>
            </a:r>
            <a:endParaRPr sz="1250">
              <a:solidFill>
                <a:srgbClr val="55575C"/>
              </a:solidFill>
              <a:latin typeface="Avenir"/>
              <a:ea typeface="Avenir"/>
              <a:cs typeface="Avenir"/>
              <a:sym typeface="Avenir"/>
            </a:endParaRPr>
          </a:p>
          <a:p>
            <a:pPr marL="0" lvl="0" indent="0" algn="l" rtl="0">
              <a:lnSpc>
                <a:spcPct val="110000"/>
              </a:lnSpc>
              <a:spcBef>
                <a:spcPts val="0"/>
              </a:spcBef>
              <a:spcAft>
                <a:spcPts val="0"/>
              </a:spcAft>
              <a:buNone/>
            </a:pPr>
            <a:r>
              <a:rPr lang="en" sz="1250">
                <a:solidFill>
                  <a:srgbClr val="55575C"/>
                </a:solidFill>
                <a:latin typeface="Avenir"/>
                <a:ea typeface="Avenir"/>
                <a:cs typeface="Avenir"/>
                <a:sym typeface="Avenir"/>
              </a:rPr>
              <a:t>Phenotype P</a:t>
            </a:r>
            <a:endParaRPr sz="1250">
              <a:solidFill>
                <a:srgbClr val="55575C"/>
              </a:solidFill>
              <a:latin typeface="Avenir"/>
              <a:ea typeface="Avenir"/>
              <a:cs typeface="Avenir"/>
              <a:sym typeface="Avenir"/>
            </a:endParaRPr>
          </a:p>
        </p:txBody>
      </p:sp>
      <p:sp>
        <p:nvSpPr>
          <p:cNvPr id="1039" name="Google Shape;1039;p149"/>
          <p:cNvSpPr txBox="1"/>
          <p:nvPr/>
        </p:nvSpPr>
        <p:spPr>
          <a:xfrm>
            <a:off x="2302107" y="4334200"/>
            <a:ext cx="1187100" cy="6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Avenir"/>
                <a:ea typeface="Avenir"/>
                <a:cs typeface="Avenir"/>
                <a:sym typeface="Avenir"/>
              </a:rPr>
              <a:t>SNPs in Gene X</a:t>
            </a:r>
            <a:endParaRPr b="1">
              <a:solidFill>
                <a:schemeClr val="dk1"/>
              </a:solidFill>
              <a:latin typeface="Avenir"/>
              <a:ea typeface="Avenir"/>
              <a:cs typeface="Avenir"/>
              <a:sym typeface="Avenir"/>
            </a:endParaRPr>
          </a:p>
        </p:txBody>
      </p:sp>
      <p:cxnSp>
        <p:nvCxnSpPr>
          <p:cNvPr id="1040" name="Google Shape;1040;p149"/>
          <p:cNvCxnSpPr>
            <a:stCxn id="1039" idx="1"/>
          </p:cNvCxnSpPr>
          <p:nvPr/>
        </p:nvCxnSpPr>
        <p:spPr>
          <a:xfrm flipH="1">
            <a:off x="1835907" y="4647700"/>
            <a:ext cx="466200" cy="900"/>
          </a:xfrm>
          <a:prstGeom prst="straightConnector1">
            <a:avLst/>
          </a:prstGeom>
          <a:noFill/>
          <a:ln w="9525" cap="flat" cmpd="sng">
            <a:solidFill>
              <a:schemeClr val="dk2"/>
            </a:solidFill>
            <a:prstDash val="solid"/>
            <a:round/>
            <a:headEnd type="none" w="med" len="med"/>
            <a:tailEnd type="triangle" w="med" len="med"/>
          </a:ln>
        </p:spPr>
      </p:cxnSp>
      <p:cxnSp>
        <p:nvCxnSpPr>
          <p:cNvPr id="1041" name="Google Shape;1041;p149"/>
          <p:cNvCxnSpPr/>
          <p:nvPr/>
        </p:nvCxnSpPr>
        <p:spPr>
          <a:xfrm>
            <a:off x="3492382" y="4647250"/>
            <a:ext cx="466200" cy="900"/>
          </a:xfrm>
          <a:prstGeom prst="straightConnector1">
            <a:avLst/>
          </a:prstGeom>
          <a:noFill/>
          <a:ln w="9525" cap="flat" cmpd="sng">
            <a:solidFill>
              <a:schemeClr val="dk2"/>
            </a:solidFill>
            <a:prstDash val="solid"/>
            <a:round/>
            <a:headEnd type="none" w="med" len="med"/>
            <a:tailEnd type="triangle" w="med" len="med"/>
          </a:ln>
        </p:spPr>
      </p:cxnSp>
      <p:pic>
        <p:nvPicPr>
          <p:cNvPr id="1042" name="Google Shape;1042;p149"/>
          <p:cNvPicPr preferRelativeResize="0"/>
          <p:nvPr/>
        </p:nvPicPr>
        <p:blipFill>
          <a:blip r:embed="rId4">
            <a:alphaModFix/>
          </a:blip>
          <a:stretch>
            <a:fillRect/>
          </a:stretch>
        </p:blipFill>
        <p:spPr>
          <a:xfrm>
            <a:off x="4245750" y="1219350"/>
            <a:ext cx="447675" cy="1466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50"/>
          <p:cNvSpPr txBox="1">
            <a:spLocks noGrp="1"/>
          </p:cNvSpPr>
          <p:nvPr>
            <p:ph type="subTitle" idx="1"/>
          </p:nvPr>
        </p:nvSpPr>
        <p:spPr>
          <a:xfrm>
            <a:off x="236050" y="860050"/>
            <a:ext cx="4469400" cy="1390500"/>
          </a:xfrm>
          <a:prstGeom prst="rect">
            <a:avLst/>
          </a:prstGeom>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600" dirty="0">
                <a:solidFill>
                  <a:srgbClr val="221111"/>
                </a:solidFill>
              </a:rPr>
              <a:t>SNPs identified with opposite directionality for autoimmune and infectious disease (tuberculosis) – reveals potential for increased risk of infectious disease with IL-23 antagonism.</a:t>
            </a:r>
            <a:endParaRPr sz="1600" dirty="0">
              <a:solidFill>
                <a:srgbClr val="221111"/>
              </a:solidFill>
            </a:endParaRPr>
          </a:p>
          <a:p>
            <a:pPr marL="0" lvl="0" indent="0" algn="l" rtl="0">
              <a:lnSpc>
                <a:spcPct val="115000"/>
              </a:lnSpc>
              <a:spcBef>
                <a:spcPts val="0"/>
              </a:spcBef>
              <a:spcAft>
                <a:spcPts val="0"/>
              </a:spcAft>
              <a:buNone/>
            </a:pPr>
            <a:endParaRPr sz="1600" dirty="0">
              <a:solidFill>
                <a:srgbClr val="221111"/>
              </a:solidFill>
            </a:endParaRPr>
          </a:p>
        </p:txBody>
      </p:sp>
      <p:pic>
        <p:nvPicPr>
          <p:cNvPr id="1048" name="Google Shape;1048;p150"/>
          <p:cNvPicPr preferRelativeResize="0"/>
          <p:nvPr/>
        </p:nvPicPr>
        <p:blipFill rotWithShape="1">
          <a:blip r:embed="rId3">
            <a:alphaModFix/>
          </a:blip>
          <a:srcRect r="15225"/>
          <a:stretch/>
        </p:blipFill>
        <p:spPr>
          <a:xfrm>
            <a:off x="236050" y="2424800"/>
            <a:ext cx="4559950" cy="2192026"/>
          </a:xfrm>
          <a:prstGeom prst="rect">
            <a:avLst/>
          </a:prstGeom>
          <a:noFill/>
          <a:ln>
            <a:noFill/>
          </a:ln>
        </p:spPr>
      </p:pic>
      <p:sp>
        <p:nvSpPr>
          <p:cNvPr id="1049" name="Google Shape;1049;p150"/>
          <p:cNvSpPr txBox="1"/>
          <p:nvPr/>
        </p:nvSpPr>
        <p:spPr>
          <a:xfrm>
            <a:off x="5085775" y="837448"/>
            <a:ext cx="3938955" cy="120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dirty="0" err="1">
                <a:solidFill>
                  <a:srgbClr val="351C75"/>
                </a:solidFill>
                <a:highlight>
                  <a:srgbClr val="FFFFFF"/>
                </a:highlight>
                <a:latin typeface="Avenir"/>
                <a:ea typeface="Avenir"/>
                <a:cs typeface="Avenir"/>
                <a:sym typeface="Avenir"/>
              </a:rPr>
              <a:t>ustekinumab</a:t>
            </a:r>
            <a:r>
              <a:rPr lang="en" sz="1600" b="1" dirty="0">
                <a:solidFill>
                  <a:srgbClr val="333333"/>
                </a:solidFill>
                <a:highlight>
                  <a:srgbClr val="FFFFFF"/>
                </a:highlight>
                <a:latin typeface="Avenir"/>
                <a:ea typeface="Avenir"/>
                <a:cs typeface="Avenir"/>
                <a:sym typeface="Avenir"/>
              </a:rPr>
              <a:t>, an</a:t>
            </a:r>
            <a:r>
              <a:rPr lang="en" sz="1600" dirty="0">
                <a:solidFill>
                  <a:srgbClr val="333333"/>
                </a:solidFill>
                <a:highlight>
                  <a:srgbClr val="FFFFFF"/>
                </a:highlight>
              </a:rPr>
              <a:t> </a:t>
            </a:r>
            <a:r>
              <a:rPr lang="en" sz="1600" dirty="0">
                <a:solidFill>
                  <a:srgbClr val="221111"/>
                </a:solidFill>
                <a:latin typeface="Avenir"/>
                <a:ea typeface="Avenir"/>
                <a:cs typeface="Avenir"/>
                <a:sym typeface="Avenir"/>
              </a:rPr>
              <a:t>anti-p40 antibody (IL-12/IL-23 antagonist) contains warnings for infectious disease risk, with specific warning for tuberculosis:</a:t>
            </a:r>
            <a:endParaRPr sz="1600" dirty="0">
              <a:solidFill>
                <a:srgbClr val="221111"/>
              </a:solidFill>
              <a:latin typeface="Avenir"/>
              <a:ea typeface="Avenir"/>
              <a:cs typeface="Avenir"/>
              <a:sym typeface="Avenir"/>
            </a:endParaRPr>
          </a:p>
        </p:txBody>
      </p:sp>
      <p:pic>
        <p:nvPicPr>
          <p:cNvPr id="1050" name="Google Shape;1050;p150"/>
          <p:cNvPicPr preferRelativeResize="0"/>
          <p:nvPr/>
        </p:nvPicPr>
        <p:blipFill>
          <a:blip r:embed="rId4">
            <a:alphaModFix/>
          </a:blip>
          <a:stretch>
            <a:fillRect/>
          </a:stretch>
        </p:blipFill>
        <p:spPr>
          <a:xfrm>
            <a:off x="5131000" y="2123248"/>
            <a:ext cx="3808542" cy="2639253"/>
          </a:xfrm>
          <a:prstGeom prst="rect">
            <a:avLst/>
          </a:prstGeom>
          <a:noFill/>
          <a:ln w="9525" cap="flat" cmpd="sng">
            <a:solidFill>
              <a:srgbClr val="351C75"/>
            </a:solidFill>
            <a:prstDash val="solid"/>
            <a:round/>
            <a:headEnd type="none" w="sm" len="sm"/>
            <a:tailEnd type="none" w="sm" len="sm"/>
          </a:ln>
        </p:spPr>
      </p:pic>
      <p:sp>
        <p:nvSpPr>
          <p:cNvPr id="1051" name="Google Shape;1051;p150"/>
          <p:cNvSpPr/>
          <p:nvPr/>
        </p:nvSpPr>
        <p:spPr>
          <a:xfrm>
            <a:off x="2060352" y="2380275"/>
            <a:ext cx="203400" cy="2306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0"/>
          <p:cNvSpPr/>
          <p:nvPr/>
        </p:nvSpPr>
        <p:spPr>
          <a:xfrm>
            <a:off x="2721977" y="2380275"/>
            <a:ext cx="203400" cy="2306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50"/>
          <p:cNvSpPr txBox="1"/>
          <p:nvPr/>
        </p:nvSpPr>
        <p:spPr>
          <a:xfrm>
            <a:off x="236050" y="221150"/>
            <a:ext cx="89079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55575C"/>
                </a:solidFill>
                <a:latin typeface="Avenir"/>
                <a:ea typeface="Avenir"/>
                <a:cs typeface="Avenir"/>
                <a:sym typeface="Avenir"/>
              </a:rPr>
              <a:t>IL23R PheWAS Reveals Potential Side Effects of IL-23 Blockade</a:t>
            </a:r>
            <a:endParaRPr sz="2400">
              <a:latin typeface="Avenir"/>
              <a:ea typeface="Avenir"/>
              <a:cs typeface="Avenir"/>
              <a:sym typeface="Avenir"/>
            </a:endParaRPr>
          </a:p>
        </p:txBody>
      </p:sp>
      <p:sp>
        <p:nvSpPr>
          <p:cNvPr id="1054" name="Google Shape;1054;p150"/>
          <p:cNvSpPr txBox="1"/>
          <p:nvPr/>
        </p:nvSpPr>
        <p:spPr>
          <a:xfrm>
            <a:off x="236050" y="4762500"/>
            <a:ext cx="47961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lt2"/>
                </a:solidFill>
                <a:latin typeface="Avenir"/>
                <a:ea typeface="Avenir"/>
                <a:cs typeface="Avenir"/>
                <a:sym typeface="Avenir"/>
              </a:rPr>
              <a:t>ustekinumab drug safety information: </a:t>
            </a:r>
            <a:r>
              <a:rPr lang="en" sz="1000" i="1" u="sng">
                <a:solidFill>
                  <a:schemeClr val="hlink"/>
                </a:solidFill>
                <a:latin typeface="Avenir"/>
                <a:ea typeface="Avenir"/>
                <a:cs typeface="Avenir"/>
                <a:sym typeface="Avenir"/>
                <a:hlinkClick r:id="rId5"/>
              </a:rPr>
              <a:t>https://www.stelarainfo.com/</a:t>
            </a:r>
            <a:endParaRPr sz="1000" i="1">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51"/>
          <p:cNvSpPr txBox="1">
            <a:spLocks noGrp="1"/>
          </p:cNvSpPr>
          <p:nvPr>
            <p:ph type="title"/>
          </p:nvPr>
        </p:nvSpPr>
        <p:spPr>
          <a:xfrm>
            <a:off x="331000" y="363750"/>
            <a:ext cx="70248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3600"/>
              <a:t>Polygenic scores</a:t>
            </a:r>
            <a:endParaRPr sz="3600"/>
          </a:p>
        </p:txBody>
      </p:sp>
      <p:pic>
        <p:nvPicPr>
          <p:cNvPr id="1060" name="Google Shape;1060;p151"/>
          <p:cNvPicPr preferRelativeResize="0"/>
          <p:nvPr/>
        </p:nvPicPr>
        <p:blipFill rotWithShape="1">
          <a:blip r:embed="rId3">
            <a:alphaModFix/>
          </a:blip>
          <a:srcRect b="66297"/>
          <a:stretch/>
        </p:blipFill>
        <p:spPr>
          <a:xfrm>
            <a:off x="5267475" y="221707"/>
            <a:ext cx="3301426" cy="1386088"/>
          </a:xfrm>
          <a:prstGeom prst="rect">
            <a:avLst/>
          </a:prstGeom>
          <a:noFill/>
          <a:ln>
            <a:noFill/>
          </a:ln>
        </p:spPr>
      </p:pic>
      <p:pic>
        <p:nvPicPr>
          <p:cNvPr id="1061" name="Google Shape;1061;p151"/>
          <p:cNvPicPr preferRelativeResize="0"/>
          <p:nvPr/>
        </p:nvPicPr>
        <p:blipFill rotWithShape="1">
          <a:blip r:embed="rId3">
            <a:alphaModFix/>
          </a:blip>
          <a:srcRect t="55150"/>
          <a:stretch/>
        </p:blipFill>
        <p:spPr>
          <a:xfrm>
            <a:off x="5267475" y="1607794"/>
            <a:ext cx="3301426" cy="1844460"/>
          </a:xfrm>
          <a:prstGeom prst="rect">
            <a:avLst/>
          </a:prstGeom>
          <a:noFill/>
          <a:ln>
            <a:noFill/>
          </a:ln>
        </p:spPr>
      </p:pic>
      <p:pic>
        <p:nvPicPr>
          <p:cNvPr id="1062" name="Google Shape;1062;p151"/>
          <p:cNvPicPr preferRelativeResize="0"/>
          <p:nvPr/>
        </p:nvPicPr>
        <p:blipFill>
          <a:blip r:embed="rId4">
            <a:alphaModFix/>
          </a:blip>
          <a:stretch>
            <a:fillRect/>
          </a:stretch>
        </p:blipFill>
        <p:spPr>
          <a:xfrm>
            <a:off x="5267475" y="3604650"/>
            <a:ext cx="3301426" cy="879189"/>
          </a:xfrm>
          <a:prstGeom prst="rect">
            <a:avLst/>
          </a:prstGeom>
          <a:noFill/>
          <a:ln>
            <a:noFill/>
          </a:ln>
        </p:spPr>
      </p:pic>
      <p:sp>
        <p:nvSpPr>
          <p:cNvPr id="1063" name="Google Shape;1063;p151"/>
          <p:cNvSpPr txBox="1">
            <a:spLocks noGrp="1"/>
          </p:cNvSpPr>
          <p:nvPr>
            <p:ph type="body" idx="4294967295"/>
          </p:nvPr>
        </p:nvSpPr>
        <p:spPr>
          <a:xfrm>
            <a:off x="331000" y="1315306"/>
            <a:ext cx="4313400" cy="3027300"/>
          </a:xfrm>
          <a:prstGeom prst="rect">
            <a:avLst/>
          </a:prstGeom>
        </p:spPr>
        <p:txBody>
          <a:bodyPr spcFirstLastPara="1" wrap="square" lIns="68575" tIns="68575" rIns="68575" bIns="68575" anchor="t" anchorCtr="0">
            <a:noAutofit/>
          </a:bodyPr>
          <a:lstStyle/>
          <a:p>
            <a:pPr marL="139700" lvl="0" indent="0" algn="l" rtl="0">
              <a:spcBef>
                <a:spcPts val="800"/>
              </a:spcBef>
              <a:spcAft>
                <a:spcPts val="0"/>
              </a:spcAft>
              <a:buNone/>
            </a:pPr>
            <a:r>
              <a:rPr lang="en" sz="2400"/>
              <a:t>A Polygenic Score (PGS) captures the cumulative effects of many genetic factors, optionally with other factors like age, sex, PCs, and ethnicity, to predict how likely a person is to have a trait or condition.</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52"/>
          <p:cNvSpPr txBox="1">
            <a:spLocks noGrp="1"/>
          </p:cNvSpPr>
          <p:nvPr>
            <p:ph type="title"/>
          </p:nvPr>
        </p:nvSpPr>
        <p:spPr>
          <a:xfrm>
            <a:off x="331000" y="363750"/>
            <a:ext cx="5490900" cy="95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Delivering polygenic scores to consumers since 2015</a:t>
            </a:r>
            <a:endParaRPr/>
          </a:p>
        </p:txBody>
      </p:sp>
      <p:sp>
        <p:nvSpPr>
          <p:cNvPr id="1069" name="Google Shape;1069;p152"/>
          <p:cNvSpPr txBox="1">
            <a:spLocks noGrp="1"/>
          </p:cNvSpPr>
          <p:nvPr>
            <p:ph type="subTitle" idx="1"/>
          </p:nvPr>
        </p:nvSpPr>
        <p:spPr>
          <a:xfrm>
            <a:off x="1395425" y="1634200"/>
            <a:ext cx="4573200" cy="689700"/>
          </a:xfrm>
          <a:prstGeom prst="rect">
            <a:avLst/>
          </a:prstGeom>
        </p:spPr>
        <p:txBody>
          <a:bodyPr spcFirstLastPara="1" wrap="square" lIns="68575" tIns="68575" rIns="68575" bIns="68575" anchor="t" anchorCtr="0">
            <a:noAutofit/>
          </a:bodyPr>
          <a:lstStyle/>
          <a:p>
            <a:pPr marL="0" lvl="0" indent="0" algn="l" rtl="0">
              <a:spcBef>
                <a:spcPts val="500"/>
              </a:spcBef>
              <a:spcAft>
                <a:spcPts val="1000"/>
              </a:spcAft>
              <a:buNone/>
            </a:pPr>
            <a:r>
              <a:rPr lang="en" b="1">
                <a:solidFill>
                  <a:schemeClr val="accent6"/>
                </a:solidFill>
              </a:rPr>
              <a:t>16 polygenic scores for common traits</a:t>
            </a:r>
            <a:r>
              <a:rPr lang="en"/>
              <a:t> including cleft chin, sweet/salty taste preference, and male baldness</a:t>
            </a:r>
            <a:endParaRPr/>
          </a:p>
        </p:txBody>
      </p:sp>
      <p:sp>
        <p:nvSpPr>
          <p:cNvPr id="1070" name="Google Shape;1070;p152"/>
          <p:cNvSpPr txBox="1">
            <a:spLocks noGrp="1"/>
          </p:cNvSpPr>
          <p:nvPr>
            <p:ph type="subTitle" idx="2"/>
          </p:nvPr>
        </p:nvSpPr>
        <p:spPr>
          <a:xfrm>
            <a:off x="331000" y="4724950"/>
            <a:ext cx="5572200" cy="3453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endParaRPr/>
          </a:p>
        </p:txBody>
      </p:sp>
      <p:sp>
        <p:nvSpPr>
          <p:cNvPr id="1071" name="Google Shape;1071;p152"/>
          <p:cNvSpPr/>
          <p:nvPr/>
        </p:nvSpPr>
        <p:spPr>
          <a:xfrm>
            <a:off x="386525" y="1701088"/>
            <a:ext cx="874800" cy="454200"/>
          </a:xfrm>
          <a:prstGeom prst="roundRect">
            <a:avLst>
              <a:gd name="adj" fmla="val 8112"/>
            </a:avLst>
          </a:prstGeom>
          <a:solidFill>
            <a:srgbClr val="CE0F69"/>
          </a:solidFill>
          <a:ln w="19050" cap="flat" cmpd="sng">
            <a:solidFill>
              <a:srgbClr val="CE0F6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2015</a:t>
            </a:r>
            <a:endParaRPr b="1">
              <a:solidFill>
                <a:srgbClr val="FFFFFF"/>
              </a:solidFill>
            </a:endParaRPr>
          </a:p>
        </p:txBody>
      </p:sp>
      <p:sp>
        <p:nvSpPr>
          <p:cNvPr id="1072" name="Google Shape;1072;p152"/>
          <p:cNvSpPr/>
          <p:nvPr/>
        </p:nvSpPr>
        <p:spPr>
          <a:xfrm>
            <a:off x="386525" y="2693150"/>
            <a:ext cx="874800" cy="454200"/>
          </a:xfrm>
          <a:prstGeom prst="roundRect">
            <a:avLst>
              <a:gd name="adj" fmla="val 8112"/>
            </a:avLst>
          </a:prstGeom>
          <a:solidFill>
            <a:srgbClr val="CE0F69"/>
          </a:solidFill>
          <a:ln w="19050" cap="flat" cmpd="sng">
            <a:solidFill>
              <a:srgbClr val="CE0F6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2017</a:t>
            </a:r>
            <a:endParaRPr b="1">
              <a:solidFill>
                <a:srgbClr val="FFFFFF"/>
              </a:solidFill>
            </a:endParaRPr>
          </a:p>
        </p:txBody>
      </p:sp>
      <p:sp>
        <p:nvSpPr>
          <p:cNvPr id="1073" name="Google Shape;1073;p152"/>
          <p:cNvSpPr/>
          <p:nvPr/>
        </p:nvSpPr>
        <p:spPr>
          <a:xfrm>
            <a:off x="386525" y="3915250"/>
            <a:ext cx="874800" cy="454200"/>
          </a:xfrm>
          <a:prstGeom prst="roundRect">
            <a:avLst>
              <a:gd name="adj" fmla="val 8112"/>
            </a:avLst>
          </a:prstGeom>
          <a:solidFill>
            <a:srgbClr val="CE0F69"/>
          </a:solidFill>
          <a:ln w="19050" cap="flat" cmpd="sng">
            <a:solidFill>
              <a:srgbClr val="CE0F6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2019</a:t>
            </a:r>
            <a:endParaRPr b="1">
              <a:solidFill>
                <a:srgbClr val="FFFFFF"/>
              </a:solidFill>
            </a:endParaRPr>
          </a:p>
        </p:txBody>
      </p:sp>
      <p:sp>
        <p:nvSpPr>
          <p:cNvPr id="1074" name="Google Shape;1074;p152"/>
          <p:cNvSpPr/>
          <p:nvPr/>
        </p:nvSpPr>
        <p:spPr>
          <a:xfrm>
            <a:off x="386525" y="3304200"/>
            <a:ext cx="874800" cy="454200"/>
          </a:xfrm>
          <a:prstGeom prst="roundRect">
            <a:avLst>
              <a:gd name="adj" fmla="val 8112"/>
            </a:avLst>
          </a:prstGeom>
          <a:solidFill>
            <a:srgbClr val="CE0F69"/>
          </a:solidFill>
          <a:ln w="19050" cap="flat" cmpd="sng">
            <a:solidFill>
              <a:srgbClr val="CE0F6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2018</a:t>
            </a:r>
            <a:endParaRPr b="1">
              <a:solidFill>
                <a:srgbClr val="FFFFFF"/>
              </a:solidFill>
            </a:endParaRPr>
          </a:p>
        </p:txBody>
      </p:sp>
      <p:sp>
        <p:nvSpPr>
          <p:cNvPr id="1075" name="Google Shape;1075;p152"/>
          <p:cNvSpPr txBox="1"/>
          <p:nvPr/>
        </p:nvSpPr>
        <p:spPr>
          <a:xfrm>
            <a:off x="1395425" y="2551100"/>
            <a:ext cx="4507800" cy="689700"/>
          </a:xfrm>
          <a:prstGeom prst="rect">
            <a:avLst/>
          </a:prstGeom>
          <a:noFill/>
          <a:ln>
            <a:noFill/>
          </a:ln>
        </p:spPr>
        <p:txBody>
          <a:bodyPr spcFirstLastPara="1" wrap="square" lIns="91425" tIns="91425" rIns="91425" bIns="91425" anchor="t" anchorCtr="0">
            <a:noAutofit/>
          </a:bodyPr>
          <a:lstStyle/>
          <a:p>
            <a:pPr marL="0" lvl="0" indent="0" algn="l" rtl="0">
              <a:spcBef>
                <a:spcPts val="500"/>
              </a:spcBef>
              <a:spcAft>
                <a:spcPts val="0"/>
              </a:spcAft>
              <a:buNone/>
            </a:pPr>
            <a:r>
              <a:rPr lang="en" b="1">
                <a:solidFill>
                  <a:schemeClr val="accent6"/>
                </a:solidFill>
                <a:latin typeface="Avenir"/>
                <a:ea typeface="Avenir"/>
                <a:cs typeface="Avenir"/>
                <a:sym typeface="Avenir"/>
              </a:rPr>
              <a:t>Genetic Weight score, including gene-by-environment</a:t>
            </a:r>
            <a:r>
              <a:rPr lang="en">
                <a:solidFill>
                  <a:schemeClr val="lt2"/>
                </a:solidFill>
                <a:latin typeface="Avenir"/>
                <a:ea typeface="Avenir"/>
                <a:cs typeface="Avenir"/>
                <a:sym typeface="Avenir"/>
              </a:rPr>
              <a:t> analysis against lifestyle factors</a:t>
            </a:r>
            <a:endParaRPr>
              <a:solidFill>
                <a:schemeClr val="lt2"/>
              </a:solidFill>
              <a:latin typeface="Avenir"/>
              <a:ea typeface="Avenir"/>
              <a:cs typeface="Avenir"/>
              <a:sym typeface="Avenir"/>
            </a:endParaRPr>
          </a:p>
        </p:txBody>
      </p:sp>
      <p:sp>
        <p:nvSpPr>
          <p:cNvPr id="1076" name="Google Shape;1076;p152"/>
          <p:cNvSpPr txBox="1"/>
          <p:nvPr/>
        </p:nvSpPr>
        <p:spPr>
          <a:xfrm>
            <a:off x="1395425" y="3179575"/>
            <a:ext cx="4507800" cy="689700"/>
          </a:xfrm>
          <a:prstGeom prst="rect">
            <a:avLst/>
          </a:prstGeom>
          <a:noFill/>
          <a:ln>
            <a:noFill/>
          </a:ln>
        </p:spPr>
        <p:txBody>
          <a:bodyPr spcFirstLastPara="1" wrap="square" lIns="91425" tIns="91425" rIns="91425" bIns="91425" anchor="t" anchorCtr="0">
            <a:noAutofit/>
          </a:bodyPr>
          <a:lstStyle/>
          <a:p>
            <a:pPr marL="0" lvl="0" indent="0" algn="l" rtl="0">
              <a:spcBef>
                <a:spcPts val="500"/>
              </a:spcBef>
              <a:spcAft>
                <a:spcPts val="0"/>
              </a:spcAft>
              <a:buNone/>
            </a:pPr>
            <a:r>
              <a:rPr lang="en" b="1">
                <a:solidFill>
                  <a:schemeClr val="accent6"/>
                </a:solidFill>
                <a:latin typeface="Avenir"/>
                <a:ea typeface="Avenir"/>
                <a:cs typeface="Avenir"/>
                <a:sym typeface="Avenir"/>
              </a:rPr>
              <a:t>12 additional polygenic scores for traits </a:t>
            </a:r>
            <a:r>
              <a:rPr lang="en">
                <a:solidFill>
                  <a:schemeClr val="lt2"/>
                </a:solidFill>
                <a:latin typeface="Avenir"/>
                <a:ea typeface="Avenir"/>
                <a:cs typeface="Avenir"/>
                <a:sym typeface="Avenir"/>
              </a:rPr>
              <a:t>including wake-up time, mosquito attraction, and dandruff</a:t>
            </a:r>
            <a:endParaRPr>
              <a:solidFill>
                <a:schemeClr val="lt2"/>
              </a:solidFill>
              <a:latin typeface="Avenir"/>
              <a:ea typeface="Avenir"/>
              <a:cs typeface="Avenir"/>
              <a:sym typeface="Avenir"/>
            </a:endParaRPr>
          </a:p>
        </p:txBody>
      </p:sp>
      <p:sp>
        <p:nvSpPr>
          <p:cNvPr id="1077" name="Google Shape;1077;p152"/>
          <p:cNvSpPr txBox="1"/>
          <p:nvPr/>
        </p:nvSpPr>
        <p:spPr>
          <a:xfrm>
            <a:off x="1395425" y="3811225"/>
            <a:ext cx="4573200" cy="689700"/>
          </a:xfrm>
          <a:prstGeom prst="rect">
            <a:avLst/>
          </a:prstGeom>
          <a:noFill/>
          <a:ln>
            <a:noFill/>
          </a:ln>
        </p:spPr>
        <p:txBody>
          <a:bodyPr spcFirstLastPara="1" wrap="square" lIns="91425" tIns="91425" rIns="91425" bIns="91425" anchor="t" anchorCtr="0">
            <a:noAutofit/>
          </a:bodyPr>
          <a:lstStyle/>
          <a:p>
            <a:pPr marL="0" lvl="0" indent="0" algn="l" rtl="0">
              <a:spcBef>
                <a:spcPts val="500"/>
              </a:spcBef>
              <a:spcAft>
                <a:spcPts val="0"/>
              </a:spcAft>
              <a:buNone/>
            </a:pPr>
            <a:r>
              <a:rPr lang="en" b="1">
                <a:solidFill>
                  <a:schemeClr val="accent6"/>
                </a:solidFill>
                <a:latin typeface="Avenir"/>
                <a:ea typeface="Avenir"/>
                <a:cs typeface="Avenir"/>
                <a:sym typeface="Avenir"/>
              </a:rPr>
              <a:t>Type 2 Diabetes polygenic score</a:t>
            </a:r>
            <a:r>
              <a:rPr lang="en">
                <a:solidFill>
                  <a:schemeClr val="lt2"/>
                </a:solidFill>
                <a:latin typeface="Avenir"/>
                <a:ea typeface="Avenir"/>
                <a:cs typeface="Avenir"/>
                <a:sym typeface="Avenir"/>
              </a:rPr>
              <a:t> powered by data from more than </a:t>
            </a:r>
            <a:r>
              <a:rPr lang="en" b="1">
                <a:solidFill>
                  <a:schemeClr val="accent6"/>
                </a:solidFill>
                <a:latin typeface="Avenir"/>
                <a:ea typeface="Avenir"/>
                <a:cs typeface="Avenir"/>
                <a:sym typeface="Avenir"/>
              </a:rPr>
              <a:t>2.5 million research participants</a:t>
            </a:r>
            <a:endParaRPr b="1">
              <a:solidFill>
                <a:schemeClr val="accent6"/>
              </a:solidFill>
              <a:latin typeface="Avenir"/>
              <a:ea typeface="Avenir"/>
              <a:cs typeface="Avenir"/>
              <a:sym typeface="Avenir"/>
            </a:endParaRPr>
          </a:p>
        </p:txBody>
      </p:sp>
      <p:pic>
        <p:nvPicPr>
          <p:cNvPr id="1078" name="Google Shape;1078;p152"/>
          <p:cNvPicPr preferRelativeResize="0"/>
          <p:nvPr/>
        </p:nvPicPr>
        <p:blipFill rotWithShape="1">
          <a:blip r:embed="rId3">
            <a:alphaModFix/>
          </a:blip>
          <a:srcRect t="25740" b="2739"/>
          <a:stretch/>
        </p:blipFill>
        <p:spPr>
          <a:xfrm>
            <a:off x="6013950" y="2130628"/>
            <a:ext cx="3130049" cy="2622673"/>
          </a:xfrm>
          <a:prstGeom prst="rect">
            <a:avLst/>
          </a:prstGeom>
          <a:noFill/>
          <a:ln w="9525" cap="flat" cmpd="sng">
            <a:solidFill>
              <a:srgbClr val="9C9EA1"/>
            </a:solidFill>
            <a:prstDash val="solid"/>
            <a:round/>
            <a:headEnd type="none" w="sm" len="sm"/>
            <a:tailEnd type="none" w="sm" len="sm"/>
          </a:ln>
        </p:spPr>
      </p:pic>
      <p:pic>
        <p:nvPicPr>
          <p:cNvPr id="1079" name="Google Shape;1079;p152"/>
          <p:cNvPicPr preferRelativeResize="0"/>
          <p:nvPr/>
        </p:nvPicPr>
        <p:blipFill>
          <a:blip r:embed="rId4">
            <a:alphaModFix/>
          </a:blip>
          <a:stretch>
            <a:fillRect/>
          </a:stretch>
        </p:blipFill>
        <p:spPr>
          <a:xfrm>
            <a:off x="6013950" y="4175"/>
            <a:ext cx="3130050" cy="1999649"/>
          </a:xfrm>
          <a:prstGeom prst="rect">
            <a:avLst/>
          </a:prstGeom>
          <a:noFill/>
          <a:ln w="9525" cap="flat" cmpd="sng">
            <a:solidFill>
              <a:srgbClr val="9C9EA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Google Shape;802;p135"/>
          <p:cNvPicPr preferRelativeResize="0"/>
          <p:nvPr/>
        </p:nvPicPr>
        <p:blipFill rotWithShape="1">
          <a:blip r:embed="rId3">
            <a:alphaModFix/>
          </a:blip>
          <a:srcRect l="15299" t="16786" r="19651" b="13356"/>
          <a:stretch/>
        </p:blipFill>
        <p:spPr>
          <a:xfrm>
            <a:off x="4524025" y="1315600"/>
            <a:ext cx="4574700" cy="2834776"/>
          </a:xfrm>
          <a:prstGeom prst="rect">
            <a:avLst/>
          </a:prstGeom>
          <a:noFill/>
          <a:ln>
            <a:noFill/>
          </a:ln>
        </p:spPr>
      </p:pic>
      <p:sp>
        <p:nvSpPr>
          <p:cNvPr id="803" name="Google Shape;803;p135"/>
          <p:cNvSpPr txBox="1">
            <a:spLocks noGrp="1"/>
          </p:cNvSpPr>
          <p:nvPr>
            <p:ph type="title"/>
          </p:nvPr>
        </p:nvSpPr>
        <p:spPr>
          <a:xfrm>
            <a:off x="331000" y="439950"/>
            <a:ext cx="81261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23andMe overview</a:t>
            </a:r>
            <a:endParaRPr/>
          </a:p>
        </p:txBody>
      </p:sp>
      <p:sp>
        <p:nvSpPr>
          <p:cNvPr id="804" name="Google Shape;804;p135"/>
          <p:cNvSpPr txBox="1">
            <a:spLocks noGrp="1"/>
          </p:cNvSpPr>
          <p:nvPr>
            <p:ph type="subTitle" idx="1"/>
          </p:nvPr>
        </p:nvSpPr>
        <p:spPr>
          <a:xfrm>
            <a:off x="331000" y="1062725"/>
            <a:ext cx="4920600" cy="3539100"/>
          </a:xfrm>
          <a:prstGeom prst="rect">
            <a:avLst/>
          </a:prstGeom>
        </p:spPr>
        <p:txBody>
          <a:bodyPr spcFirstLastPara="1" wrap="square" lIns="68575" tIns="68575" rIns="68575" bIns="68575" anchor="t" anchorCtr="0">
            <a:noAutofit/>
          </a:bodyPr>
          <a:lstStyle/>
          <a:p>
            <a:pPr marL="457200" lvl="0" indent="-254000" algn="l" rtl="0">
              <a:spcBef>
                <a:spcPts val="600"/>
              </a:spcBef>
              <a:spcAft>
                <a:spcPts val="0"/>
              </a:spcAft>
              <a:buClr>
                <a:srgbClr val="999999"/>
              </a:buClr>
              <a:buSzPts val="1800"/>
              <a:buFont typeface="Helvetica Neue"/>
              <a:buChar char="●"/>
            </a:pPr>
            <a:r>
              <a:rPr lang="en" sz="1800" dirty="0">
                <a:solidFill>
                  <a:srgbClr val="999999"/>
                </a:solidFill>
              </a:rPr>
              <a:t>Founded in 2006</a:t>
            </a:r>
            <a:endParaRPr sz="1800" dirty="0">
              <a:solidFill>
                <a:srgbClr val="999999"/>
              </a:solidFill>
            </a:endParaRPr>
          </a:p>
          <a:p>
            <a:pPr marL="457200" lvl="0" indent="-254000" algn="l" rtl="0">
              <a:spcBef>
                <a:spcPts val="600"/>
              </a:spcBef>
              <a:spcAft>
                <a:spcPts val="0"/>
              </a:spcAft>
              <a:buClr>
                <a:srgbClr val="999999"/>
              </a:buClr>
              <a:buSzPts val="1800"/>
              <a:buFont typeface="Helvetica Neue"/>
              <a:buChar char="●"/>
            </a:pPr>
            <a:r>
              <a:rPr lang="en" sz="1800" dirty="0">
                <a:solidFill>
                  <a:srgbClr val="999999"/>
                </a:solidFill>
              </a:rPr>
              <a:t>Product helps individuals learn more about their health, traits, and ancestry through their DNA</a:t>
            </a:r>
            <a:endParaRPr sz="1800" dirty="0">
              <a:solidFill>
                <a:srgbClr val="999999"/>
              </a:solidFill>
            </a:endParaRPr>
          </a:p>
          <a:p>
            <a:pPr marL="457200" lvl="0" indent="-254000" algn="l" rtl="0">
              <a:spcBef>
                <a:spcPts val="600"/>
              </a:spcBef>
              <a:spcAft>
                <a:spcPts val="0"/>
              </a:spcAft>
              <a:buClr>
                <a:srgbClr val="999999"/>
              </a:buClr>
              <a:buSzPts val="1800"/>
              <a:buFont typeface="Avenir"/>
              <a:buChar char="●"/>
            </a:pPr>
            <a:r>
              <a:rPr lang="en" sz="1800" dirty="0">
                <a:solidFill>
                  <a:srgbClr val="999999"/>
                </a:solidFill>
              </a:rPr>
              <a:t>Customers can choose to participate in online research, fill out surveys</a:t>
            </a:r>
            <a:endParaRPr sz="1800" dirty="0">
              <a:solidFill>
                <a:srgbClr val="999999"/>
              </a:solidFill>
            </a:endParaRPr>
          </a:p>
          <a:p>
            <a:pPr marL="457200" lvl="0" indent="-254000" algn="l" rtl="0">
              <a:spcBef>
                <a:spcPts val="600"/>
              </a:spcBef>
              <a:spcAft>
                <a:spcPts val="0"/>
              </a:spcAft>
              <a:buClr>
                <a:srgbClr val="999999"/>
              </a:buClr>
              <a:buSzPts val="1800"/>
              <a:buFont typeface="Avenir"/>
              <a:buChar char="●"/>
            </a:pPr>
            <a:r>
              <a:rPr lang="en" sz="1800" dirty="0">
                <a:solidFill>
                  <a:srgbClr val="999999"/>
                </a:solidFill>
              </a:rPr>
              <a:t>10M+ kits sold, ~80% of customers consent to participate in research</a:t>
            </a:r>
            <a:endParaRPr sz="1800" dirty="0">
              <a:solidFill>
                <a:srgbClr val="999999"/>
              </a:solidFill>
            </a:endParaRPr>
          </a:p>
          <a:p>
            <a:pPr marL="457200" lvl="0" indent="-254000" algn="l" rtl="0">
              <a:spcBef>
                <a:spcPts val="600"/>
              </a:spcBef>
              <a:spcAft>
                <a:spcPts val="0"/>
              </a:spcAft>
              <a:buClr>
                <a:schemeClr val="accent6"/>
              </a:buClr>
              <a:buSzPts val="1800"/>
              <a:buFont typeface="Helvetica Neue"/>
              <a:buChar char="●"/>
            </a:pPr>
            <a:r>
              <a:rPr lang="en" sz="1800" b="1" dirty="0">
                <a:solidFill>
                  <a:schemeClr val="accent6"/>
                </a:solidFill>
              </a:rPr>
              <a:t>The largest research platform with both genetic and phenotypic information</a:t>
            </a:r>
            <a:endParaRPr sz="1800" b="1" dirty="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53"/>
          <p:cNvSpPr txBox="1">
            <a:spLocks noGrp="1"/>
          </p:cNvSpPr>
          <p:nvPr>
            <p:ph type="subTitle" idx="2"/>
          </p:nvPr>
        </p:nvSpPr>
        <p:spPr>
          <a:xfrm>
            <a:off x="331000" y="4724950"/>
            <a:ext cx="5572200" cy="3453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endParaRPr/>
          </a:p>
        </p:txBody>
      </p:sp>
      <p:sp>
        <p:nvSpPr>
          <p:cNvPr id="1085" name="Google Shape;1085;p153"/>
          <p:cNvSpPr/>
          <p:nvPr/>
        </p:nvSpPr>
        <p:spPr>
          <a:xfrm>
            <a:off x="386525" y="1701088"/>
            <a:ext cx="874800" cy="454200"/>
          </a:xfrm>
          <a:prstGeom prst="roundRect">
            <a:avLst>
              <a:gd name="adj" fmla="val 8112"/>
            </a:avLst>
          </a:prstGeom>
          <a:solidFill>
            <a:srgbClr val="CE0F69"/>
          </a:solidFill>
          <a:ln w="19050" cap="flat" cmpd="sng">
            <a:solidFill>
              <a:srgbClr val="CE0F6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2015</a:t>
            </a:r>
            <a:endParaRPr b="1">
              <a:solidFill>
                <a:srgbClr val="FFFFFF"/>
              </a:solidFill>
            </a:endParaRPr>
          </a:p>
        </p:txBody>
      </p:sp>
      <p:sp>
        <p:nvSpPr>
          <p:cNvPr id="1086" name="Google Shape;1086;p153"/>
          <p:cNvSpPr/>
          <p:nvPr/>
        </p:nvSpPr>
        <p:spPr>
          <a:xfrm>
            <a:off x="386525" y="2693150"/>
            <a:ext cx="874800" cy="454200"/>
          </a:xfrm>
          <a:prstGeom prst="roundRect">
            <a:avLst>
              <a:gd name="adj" fmla="val 8112"/>
            </a:avLst>
          </a:prstGeom>
          <a:solidFill>
            <a:srgbClr val="CE0F69"/>
          </a:solidFill>
          <a:ln w="19050" cap="flat" cmpd="sng">
            <a:solidFill>
              <a:srgbClr val="CE0F6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2017</a:t>
            </a:r>
            <a:endParaRPr b="1">
              <a:solidFill>
                <a:srgbClr val="FFFFFF"/>
              </a:solidFill>
            </a:endParaRPr>
          </a:p>
        </p:txBody>
      </p:sp>
      <p:sp>
        <p:nvSpPr>
          <p:cNvPr id="1087" name="Google Shape;1087;p153"/>
          <p:cNvSpPr/>
          <p:nvPr/>
        </p:nvSpPr>
        <p:spPr>
          <a:xfrm>
            <a:off x="386525" y="3915250"/>
            <a:ext cx="874800" cy="454200"/>
          </a:xfrm>
          <a:prstGeom prst="roundRect">
            <a:avLst>
              <a:gd name="adj" fmla="val 8112"/>
            </a:avLst>
          </a:prstGeom>
          <a:solidFill>
            <a:srgbClr val="CE0F69"/>
          </a:solidFill>
          <a:ln w="19050" cap="flat" cmpd="sng">
            <a:solidFill>
              <a:srgbClr val="CE0F6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2019</a:t>
            </a:r>
            <a:endParaRPr b="1">
              <a:solidFill>
                <a:srgbClr val="FFFFFF"/>
              </a:solidFill>
            </a:endParaRPr>
          </a:p>
        </p:txBody>
      </p:sp>
      <p:sp>
        <p:nvSpPr>
          <p:cNvPr id="1088" name="Google Shape;1088;p153"/>
          <p:cNvSpPr/>
          <p:nvPr/>
        </p:nvSpPr>
        <p:spPr>
          <a:xfrm>
            <a:off x="386525" y="3304200"/>
            <a:ext cx="874800" cy="454200"/>
          </a:xfrm>
          <a:prstGeom prst="roundRect">
            <a:avLst>
              <a:gd name="adj" fmla="val 8112"/>
            </a:avLst>
          </a:prstGeom>
          <a:solidFill>
            <a:srgbClr val="CE0F69"/>
          </a:solidFill>
          <a:ln w="19050" cap="flat" cmpd="sng">
            <a:solidFill>
              <a:srgbClr val="CE0F6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2018</a:t>
            </a:r>
            <a:endParaRPr b="1">
              <a:solidFill>
                <a:srgbClr val="FFFFFF"/>
              </a:solidFill>
            </a:endParaRPr>
          </a:p>
        </p:txBody>
      </p:sp>
      <p:sp>
        <p:nvSpPr>
          <p:cNvPr id="1089" name="Google Shape;1089;p153"/>
          <p:cNvSpPr/>
          <p:nvPr/>
        </p:nvSpPr>
        <p:spPr>
          <a:xfrm>
            <a:off x="6037325" y="1634200"/>
            <a:ext cx="2938800" cy="2866800"/>
          </a:xfrm>
          <a:prstGeom prst="roundRect">
            <a:avLst>
              <a:gd name="adj" fmla="val 1789"/>
            </a:avLst>
          </a:prstGeom>
          <a:solidFill>
            <a:srgbClr val="CE0F69">
              <a:alpha val="206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114300" marR="97342" lvl="0" indent="0" algn="l" rtl="0">
              <a:spcBef>
                <a:spcPts val="0"/>
              </a:spcBef>
              <a:spcAft>
                <a:spcPts val="0"/>
              </a:spcAft>
              <a:buNone/>
            </a:pPr>
            <a:r>
              <a:rPr lang="en" sz="1900" b="1">
                <a:solidFill>
                  <a:schemeClr val="dk1"/>
                </a:solidFill>
                <a:latin typeface="Avenir"/>
                <a:ea typeface="Avenir"/>
                <a:cs typeface="Avenir"/>
                <a:sym typeface="Avenir"/>
              </a:rPr>
              <a:t>All derived from 23andMe's research platform</a:t>
            </a:r>
            <a:endParaRPr sz="1900" b="1">
              <a:solidFill>
                <a:schemeClr val="dk1"/>
              </a:solidFill>
              <a:latin typeface="Avenir"/>
              <a:ea typeface="Avenir"/>
              <a:cs typeface="Avenir"/>
              <a:sym typeface="Avenir"/>
            </a:endParaRPr>
          </a:p>
          <a:p>
            <a:pPr marL="114300" marR="97342" lvl="0" indent="0" algn="l" rtl="0">
              <a:spcBef>
                <a:spcPts val="0"/>
              </a:spcBef>
              <a:spcAft>
                <a:spcPts val="0"/>
              </a:spcAft>
              <a:buNone/>
            </a:pPr>
            <a:endParaRPr sz="1900" b="1">
              <a:solidFill>
                <a:schemeClr val="dk1"/>
              </a:solidFill>
              <a:latin typeface="Avenir"/>
              <a:ea typeface="Avenir"/>
              <a:cs typeface="Avenir"/>
              <a:sym typeface="Avenir"/>
            </a:endParaRPr>
          </a:p>
          <a:p>
            <a:pPr marL="114300" marR="97342" lvl="0" indent="0" algn="l" rtl="0">
              <a:spcBef>
                <a:spcPts val="0"/>
              </a:spcBef>
              <a:spcAft>
                <a:spcPts val="0"/>
              </a:spcAft>
              <a:buNone/>
            </a:pPr>
            <a:r>
              <a:rPr lang="en" sz="1900" b="1">
                <a:solidFill>
                  <a:schemeClr val="dk1"/>
                </a:solidFill>
                <a:latin typeface="Avenir"/>
                <a:ea typeface="Avenir"/>
                <a:cs typeface="Avenir"/>
                <a:sym typeface="Avenir"/>
              </a:rPr>
              <a:t>Our polygenic scores now routinely use data from over 1M+ consented  individuals </a:t>
            </a:r>
            <a:endParaRPr sz="1900" b="1">
              <a:solidFill>
                <a:schemeClr val="dk1"/>
              </a:solidFill>
              <a:latin typeface="Avenir"/>
              <a:ea typeface="Avenir"/>
              <a:cs typeface="Avenir"/>
              <a:sym typeface="Avenir"/>
            </a:endParaRPr>
          </a:p>
        </p:txBody>
      </p:sp>
      <p:sp>
        <p:nvSpPr>
          <p:cNvPr id="1090" name="Google Shape;1090;p153"/>
          <p:cNvSpPr txBox="1">
            <a:spLocks noGrp="1"/>
          </p:cNvSpPr>
          <p:nvPr>
            <p:ph type="title"/>
          </p:nvPr>
        </p:nvSpPr>
        <p:spPr>
          <a:xfrm>
            <a:off x="331000" y="363750"/>
            <a:ext cx="5490900" cy="95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Delivering polygenic scores to consumers since 2015</a:t>
            </a:r>
            <a:endParaRPr/>
          </a:p>
        </p:txBody>
      </p:sp>
      <p:sp>
        <p:nvSpPr>
          <p:cNvPr id="1091" name="Google Shape;1091;p153"/>
          <p:cNvSpPr txBox="1">
            <a:spLocks noGrp="1"/>
          </p:cNvSpPr>
          <p:nvPr>
            <p:ph type="subTitle" idx="1"/>
          </p:nvPr>
        </p:nvSpPr>
        <p:spPr>
          <a:xfrm>
            <a:off x="1395425" y="1634200"/>
            <a:ext cx="4573200" cy="689700"/>
          </a:xfrm>
          <a:prstGeom prst="rect">
            <a:avLst/>
          </a:prstGeom>
        </p:spPr>
        <p:txBody>
          <a:bodyPr spcFirstLastPara="1" wrap="square" lIns="68575" tIns="68575" rIns="68575" bIns="68575" anchor="t" anchorCtr="0">
            <a:noAutofit/>
          </a:bodyPr>
          <a:lstStyle/>
          <a:p>
            <a:pPr marL="0" lvl="0" indent="0" algn="l" rtl="0">
              <a:spcBef>
                <a:spcPts val="500"/>
              </a:spcBef>
              <a:spcAft>
                <a:spcPts val="1000"/>
              </a:spcAft>
              <a:buNone/>
            </a:pPr>
            <a:r>
              <a:rPr lang="en" b="1">
                <a:solidFill>
                  <a:schemeClr val="accent6"/>
                </a:solidFill>
              </a:rPr>
              <a:t>16 polygenic scores for common traits</a:t>
            </a:r>
            <a:r>
              <a:rPr lang="en"/>
              <a:t> including cleft chin, sweet/salty taste preference, and male baldness</a:t>
            </a:r>
            <a:endParaRPr/>
          </a:p>
        </p:txBody>
      </p:sp>
      <p:sp>
        <p:nvSpPr>
          <p:cNvPr id="1092" name="Google Shape;1092;p153"/>
          <p:cNvSpPr txBox="1"/>
          <p:nvPr/>
        </p:nvSpPr>
        <p:spPr>
          <a:xfrm>
            <a:off x="1395425" y="2551100"/>
            <a:ext cx="4507800" cy="689700"/>
          </a:xfrm>
          <a:prstGeom prst="rect">
            <a:avLst/>
          </a:prstGeom>
          <a:noFill/>
          <a:ln>
            <a:noFill/>
          </a:ln>
        </p:spPr>
        <p:txBody>
          <a:bodyPr spcFirstLastPara="1" wrap="square" lIns="91425" tIns="91425" rIns="91425" bIns="91425" anchor="t" anchorCtr="0">
            <a:noAutofit/>
          </a:bodyPr>
          <a:lstStyle/>
          <a:p>
            <a:pPr marL="0" lvl="0" indent="0" algn="l" rtl="0">
              <a:spcBef>
                <a:spcPts val="500"/>
              </a:spcBef>
              <a:spcAft>
                <a:spcPts val="0"/>
              </a:spcAft>
              <a:buNone/>
            </a:pPr>
            <a:r>
              <a:rPr lang="en" b="1">
                <a:solidFill>
                  <a:schemeClr val="accent6"/>
                </a:solidFill>
                <a:latin typeface="Avenir"/>
                <a:ea typeface="Avenir"/>
                <a:cs typeface="Avenir"/>
                <a:sym typeface="Avenir"/>
              </a:rPr>
              <a:t>Genetic Weight score, including gene-by-environment</a:t>
            </a:r>
            <a:r>
              <a:rPr lang="en">
                <a:solidFill>
                  <a:schemeClr val="lt2"/>
                </a:solidFill>
                <a:latin typeface="Avenir"/>
                <a:ea typeface="Avenir"/>
                <a:cs typeface="Avenir"/>
                <a:sym typeface="Avenir"/>
              </a:rPr>
              <a:t> analysis against lifestyle factors</a:t>
            </a:r>
            <a:endParaRPr>
              <a:solidFill>
                <a:schemeClr val="lt2"/>
              </a:solidFill>
              <a:latin typeface="Avenir"/>
              <a:ea typeface="Avenir"/>
              <a:cs typeface="Avenir"/>
              <a:sym typeface="Avenir"/>
            </a:endParaRPr>
          </a:p>
        </p:txBody>
      </p:sp>
      <p:sp>
        <p:nvSpPr>
          <p:cNvPr id="1093" name="Google Shape;1093;p153"/>
          <p:cNvSpPr txBox="1"/>
          <p:nvPr/>
        </p:nvSpPr>
        <p:spPr>
          <a:xfrm>
            <a:off x="1395425" y="3179575"/>
            <a:ext cx="4507800" cy="689700"/>
          </a:xfrm>
          <a:prstGeom prst="rect">
            <a:avLst/>
          </a:prstGeom>
          <a:noFill/>
          <a:ln>
            <a:noFill/>
          </a:ln>
        </p:spPr>
        <p:txBody>
          <a:bodyPr spcFirstLastPara="1" wrap="square" lIns="91425" tIns="91425" rIns="91425" bIns="91425" anchor="t" anchorCtr="0">
            <a:noAutofit/>
          </a:bodyPr>
          <a:lstStyle/>
          <a:p>
            <a:pPr marL="0" lvl="0" indent="0" algn="l" rtl="0">
              <a:spcBef>
                <a:spcPts val="500"/>
              </a:spcBef>
              <a:spcAft>
                <a:spcPts val="0"/>
              </a:spcAft>
              <a:buNone/>
            </a:pPr>
            <a:r>
              <a:rPr lang="en" b="1">
                <a:solidFill>
                  <a:schemeClr val="accent6"/>
                </a:solidFill>
                <a:latin typeface="Avenir"/>
                <a:ea typeface="Avenir"/>
                <a:cs typeface="Avenir"/>
                <a:sym typeface="Avenir"/>
              </a:rPr>
              <a:t>12 additional polygenic scores for traits </a:t>
            </a:r>
            <a:r>
              <a:rPr lang="en">
                <a:solidFill>
                  <a:schemeClr val="lt2"/>
                </a:solidFill>
                <a:latin typeface="Avenir"/>
                <a:ea typeface="Avenir"/>
                <a:cs typeface="Avenir"/>
                <a:sym typeface="Avenir"/>
              </a:rPr>
              <a:t>including wake-up time, mosquito attraction, and dandruff</a:t>
            </a:r>
            <a:endParaRPr>
              <a:solidFill>
                <a:schemeClr val="lt2"/>
              </a:solidFill>
              <a:latin typeface="Avenir"/>
              <a:ea typeface="Avenir"/>
              <a:cs typeface="Avenir"/>
              <a:sym typeface="Avenir"/>
            </a:endParaRPr>
          </a:p>
        </p:txBody>
      </p:sp>
      <p:sp>
        <p:nvSpPr>
          <p:cNvPr id="1094" name="Google Shape;1094;p153"/>
          <p:cNvSpPr txBox="1"/>
          <p:nvPr/>
        </p:nvSpPr>
        <p:spPr>
          <a:xfrm>
            <a:off x="1395425" y="3811225"/>
            <a:ext cx="4573200" cy="689700"/>
          </a:xfrm>
          <a:prstGeom prst="rect">
            <a:avLst/>
          </a:prstGeom>
          <a:noFill/>
          <a:ln>
            <a:noFill/>
          </a:ln>
        </p:spPr>
        <p:txBody>
          <a:bodyPr spcFirstLastPara="1" wrap="square" lIns="91425" tIns="91425" rIns="91425" bIns="91425" anchor="t" anchorCtr="0">
            <a:noAutofit/>
          </a:bodyPr>
          <a:lstStyle/>
          <a:p>
            <a:pPr marL="0" lvl="0" indent="0" algn="l" rtl="0">
              <a:spcBef>
                <a:spcPts val="500"/>
              </a:spcBef>
              <a:spcAft>
                <a:spcPts val="0"/>
              </a:spcAft>
              <a:buNone/>
            </a:pPr>
            <a:r>
              <a:rPr lang="en" b="1">
                <a:solidFill>
                  <a:schemeClr val="accent6"/>
                </a:solidFill>
                <a:latin typeface="Avenir"/>
                <a:ea typeface="Avenir"/>
                <a:cs typeface="Avenir"/>
                <a:sym typeface="Avenir"/>
              </a:rPr>
              <a:t>Type 2 Diabetes polygenic score</a:t>
            </a:r>
            <a:r>
              <a:rPr lang="en">
                <a:solidFill>
                  <a:schemeClr val="lt2"/>
                </a:solidFill>
                <a:latin typeface="Avenir"/>
                <a:ea typeface="Avenir"/>
                <a:cs typeface="Avenir"/>
                <a:sym typeface="Avenir"/>
              </a:rPr>
              <a:t> powered by data from more than </a:t>
            </a:r>
            <a:r>
              <a:rPr lang="en" b="1">
                <a:solidFill>
                  <a:schemeClr val="accent6"/>
                </a:solidFill>
                <a:latin typeface="Avenir"/>
                <a:ea typeface="Avenir"/>
                <a:cs typeface="Avenir"/>
                <a:sym typeface="Avenir"/>
              </a:rPr>
              <a:t>2.5 million research participants</a:t>
            </a:r>
            <a:endParaRPr b="1">
              <a:solidFill>
                <a:schemeClr val="accent6"/>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54"/>
          <p:cNvSpPr txBox="1">
            <a:spLocks noGrp="1"/>
          </p:cNvSpPr>
          <p:nvPr>
            <p:ph type="title"/>
          </p:nvPr>
        </p:nvSpPr>
        <p:spPr>
          <a:xfrm>
            <a:off x="331000" y="439950"/>
            <a:ext cx="84186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Polygenic scores for risk prediction</a:t>
            </a:r>
            <a:endParaRPr/>
          </a:p>
        </p:txBody>
      </p:sp>
      <p:pic>
        <p:nvPicPr>
          <p:cNvPr id="1100" name="Google Shape;1100;p154"/>
          <p:cNvPicPr preferRelativeResize="0"/>
          <p:nvPr/>
        </p:nvPicPr>
        <p:blipFill rotWithShape="1">
          <a:blip r:embed="rId3">
            <a:alphaModFix/>
          </a:blip>
          <a:srcRect l="8969" t="15437" r="4119" b="11638"/>
          <a:stretch/>
        </p:blipFill>
        <p:spPr>
          <a:xfrm>
            <a:off x="429850" y="1376200"/>
            <a:ext cx="3458850" cy="3050225"/>
          </a:xfrm>
          <a:prstGeom prst="rect">
            <a:avLst/>
          </a:prstGeom>
          <a:noFill/>
          <a:ln>
            <a:noFill/>
          </a:ln>
        </p:spPr>
      </p:pic>
      <p:pic>
        <p:nvPicPr>
          <p:cNvPr id="1101" name="Google Shape;1101;p154"/>
          <p:cNvPicPr preferRelativeResize="0"/>
          <p:nvPr/>
        </p:nvPicPr>
        <p:blipFill>
          <a:blip r:embed="rId4">
            <a:alphaModFix/>
          </a:blip>
          <a:stretch>
            <a:fillRect/>
          </a:stretch>
        </p:blipFill>
        <p:spPr>
          <a:xfrm>
            <a:off x="4047559" y="1376200"/>
            <a:ext cx="4944041" cy="3050225"/>
          </a:xfrm>
          <a:prstGeom prst="rect">
            <a:avLst/>
          </a:prstGeom>
          <a:noFill/>
          <a:ln>
            <a:noFill/>
          </a:ln>
        </p:spPr>
      </p:pic>
      <p:sp>
        <p:nvSpPr>
          <p:cNvPr id="1102" name="Google Shape;1102;p154"/>
          <p:cNvSpPr txBox="1"/>
          <p:nvPr/>
        </p:nvSpPr>
        <p:spPr>
          <a:xfrm rot="-5400000">
            <a:off x="-324950" y="2848725"/>
            <a:ext cx="11643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venir"/>
                <a:ea typeface="Avenir"/>
                <a:cs typeface="Avenir"/>
                <a:sym typeface="Avenir"/>
              </a:rPr>
              <a:t># of people</a:t>
            </a:r>
            <a:endParaRPr>
              <a:latin typeface="Avenir"/>
              <a:ea typeface="Avenir"/>
              <a:cs typeface="Avenir"/>
              <a:sym typeface="Avenir"/>
            </a:endParaRPr>
          </a:p>
        </p:txBody>
      </p:sp>
      <p:sp>
        <p:nvSpPr>
          <p:cNvPr id="1103" name="Google Shape;1103;p154"/>
          <p:cNvSpPr txBox="1"/>
          <p:nvPr/>
        </p:nvSpPr>
        <p:spPr>
          <a:xfrm>
            <a:off x="870450" y="4434250"/>
            <a:ext cx="2554800" cy="34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nir"/>
                <a:ea typeface="Avenir"/>
                <a:cs typeface="Avenir"/>
                <a:sym typeface="Avenir"/>
              </a:rPr>
              <a:t>PGS</a:t>
            </a:r>
            <a:endParaRPr>
              <a:latin typeface="Avenir"/>
              <a:ea typeface="Avenir"/>
              <a:cs typeface="Avenir"/>
              <a:sym typeface="Avenir"/>
            </a:endParaRPr>
          </a:p>
        </p:txBody>
      </p:sp>
      <p:sp>
        <p:nvSpPr>
          <p:cNvPr id="1104" name="Google Shape;1104;p154"/>
          <p:cNvSpPr txBox="1"/>
          <p:nvPr/>
        </p:nvSpPr>
        <p:spPr>
          <a:xfrm>
            <a:off x="6974800" y="1582625"/>
            <a:ext cx="689700" cy="42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Avenir"/>
                <a:ea typeface="Avenir"/>
                <a:cs typeface="Avenir"/>
                <a:sym typeface="Avenir"/>
              </a:rPr>
              <a:t>2.9x</a:t>
            </a:r>
            <a:endParaRPr sz="1800" b="1">
              <a:latin typeface="Avenir"/>
              <a:ea typeface="Avenir"/>
              <a:cs typeface="Avenir"/>
              <a:sym typeface="Avenir"/>
            </a:endParaRPr>
          </a:p>
        </p:txBody>
      </p:sp>
      <p:cxnSp>
        <p:nvCxnSpPr>
          <p:cNvPr id="1105" name="Google Shape;1105;p154"/>
          <p:cNvCxnSpPr>
            <a:stCxn id="1104" idx="3"/>
          </p:cNvCxnSpPr>
          <p:nvPr/>
        </p:nvCxnSpPr>
        <p:spPr>
          <a:xfrm rot="10800000" flipH="1">
            <a:off x="7664500" y="1786175"/>
            <a:ext cx="936000" cy="8400"/>
          </a:xfrm>
          <a:prstGeom prst="straightConnector1">
            <a:avLst/>
          </a:prstGeom>
          <a:noFill/>
          <a:ln w="28575" cap="flat" cmpd="sng">
            <a:solidFill>
              <a:schemeClr val="dk2"/>
            </a:solidFill>
            <a:prstDash val="dash"/>
            <a:round/>
            <a:headEnd type="none" w="med" len="med"/>
            <a:tailEnd type="none" w="med" len="med"/>
          </a:ln>
        </p:spPr>
      </p:cxnSp>
      <p:cxnSp>
        <p:nvCxnSpPr>
          <p:cNvPr id="1106" name="Google Shape;1106;p154"/>
          <p:cNvCxnSpPr>
            <a:stCxn id="1104" idx="1"/>
          </p:cNvCxnSpPr>
          <p:nvPr/>
        </p:nvCxnSpPr>
        <p:spPr>
          <a:xfrm flipH="1">
            <a:off x="6726100" y="1794575"/>
            <a:ext cx="248700" cy="1201200"/>
          </a:xfrm>
          <a:prstGeom prst="bentConnector2">
            <a:avLst/>
          </a:prstGeom>
          <a:noFill/>
          <a:ln w="28575" cap="flat" cmpd="sng">
            <a:solidFill>
              <a:schemeClr val="dk2"/>
            </a:solidFill>
            <a:prstDash val="dash"/>
            <a:round/>
            <a:headEnd type="none" w="med" len="med"/>
            <a:tailEnd type="none" w="med" len="med"/>
          </a:ln>
        </p:spPr>
      </p:cxnSp>
      <p:sp>
        <p:nvSpPr>
          <p:cNvPr id="1107" name="Google Shape;1107;p154"/>
          <p:cNvSpPr txBox="1">
            <a:spLocks noGrp="1"/>
          </p:cNvSpPr>
          <p:nvPr>
            <p:ph type="subTitle" idx="2"/>
          </p:nvPr>
        </p:nvSpPr>
        <p:spPr>
          <a:xfrm>
            <a:off x="331000" y="4724950"/>
            <a:ext cx="6532800" cy="3453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sz="1100" u="sng">
                <a:solidFill>
                  <a:schemeClr val="hlink"/>
                </a:solidFill>
                <a:latin typeface="Arial"/>
                <a:ea typeface="Arial"/>
                <a:cs typeface="Arial"/>
                <a:sym typeface="Arial"/>
                <a:hlinkClick r:id="rId5"/>
              </a:rPr>
              <a:t>https://research.23andme.com/wp-content/uploads/2019/03/23_19-Type2Diabetes_March2019.pdf</a:t>
            </a:r>
            <a:endParaRPr/>
          </a:p>
        </p:txBody>
      </p:sp>
      <p:sp>
        <p:nvSpPr>
          <p:cNvPr id="1108" name="Google Shape;1108;p154"/>
          <p:cNvSpPr txBox="1"/>
          <p:nvPr/>
        </p:nvSpPr>
        <p:spPr>
          <a:xfrm>
            <a:off x="4442625" y="4306975"/>
            <a:ext cx="1639200" cy="2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Avenir"/>
                <a:ea typeface="Avenir"/>
                <a:cs typeface="Avenir"/>
                <a:sym typeface="Avenir"/>
              </a:rPr>
              <a:t>N=176,630</a:t>
            </a:r>
            <a:endParaRPr i="1">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55"/>
          <p:cNvSpPr txBox="1">
            <a:spLocks noGrp="1"/>
          </p:cNvSpPr>
          <p:nvPr>
            <p:ph type="title"/>
          </p:nvPr>
        </p:nvSpPr>
        <p:spPr>
          <a:xfrm>
            <a:off x="331000" y="287550"/>
            <a:ext cx="80682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Including exposures improves stratification</a:t>
            </a:r>
            <a:endParaRPr/>
          </a:p>
        </p:txBody>
      </p:sp>
      <p:sp>
        <p:nvSpPr>
          <p:cNvPr id="1114" name="Google Shape;1114;p155"/>
          <p:cNvSpPr txBox="1">
            <a:spLocks noGrp="1"/>
          </p:cNvSpPr>
          <p:nvPr>
            <p:ph type="subTitle" idx="2"/>
          </p:nvPr>
        </p:nvSpPr>
        <p:spPr>
          <a:xfrm>
            <a:off x="331000" y="4801150"/>
            <a:ext cx="5572200" cy="3453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i="1"/>
              <a:t>Manuscript in progress, preliminary data presented at American Society of Human Genetics  2018 meeting</a:t>
            </a:r>
            <a:endParaRPr i="1"/>
          </a:p>
        </p:txBody>
      </p:sp>
      <p:pic>
        <p:nvPicPr>
          <p:cNvPr id="1115" name="Google Shape;1115;p155"/>
          <p:cNvPicPr preferRelativeResize="0"/>
          <p:nvPr/>
        </p:nvPicPr>
        <p:blipFill>
          <a:blip r:embed="rId3">
            <a:alphaModFix/>
          </a:blip>
          <a:stretch>
            <a:fillRect/>
          </a:stretch>
        </p:blipFill>
        <p:spPr>
          <a:xfrm>
            <a:off x="1674713" y="827008"/>
            <a:ext cx="1984575" cy="2099800"/>
          </a:xfrm>
          <a:prstGeom prst="rect">
            <a:avLst/>
          </a:prstGeom>
          <a:noFill/>
          <a:ln>
            <a:noFill/>
          </a:ln>
        </p:spPr>
      </p:pic>
      <p:pic>
        <p:nvPicPr>
          <p:cNvPr id="1116" name="Google Shape;1116;p155"/>
          <p:cNvPicPr preferRelativeResize="0"/>
          <p:nvPr/>
        </p:nvPicPr>
        <p:blipFill rotWithShape="1">
          <a:blip r:embed="rId4">
            <a:alphaModFix/>
          </a:blip>
          <a:srcRect t="3119" b="3770"/>
          <a:stretch/>
        </p:blipFill>
        <p:spPr>
          <a:xfrm>
            <a:off x="1632275" y="2961763"/>
            <a:ext cx="1984576" cy="1877674"/>
          </a:xfrm>
          <a:prstGeom prst="rect">
            <a:avLst/>
          </a:prstGeom>
          <a:noFill/>
          <a:ln>
            <a:noFill/>
          </a:ln>
        </p:spPr>
      </p:pic>
      <p:pic>
        <p:nvPicPr>
          <p:cNvPr id="1117" name="Google Shape;1117;p155"/>
          <p:cNvPicPr preferRelativeResize="0"/>
          <p:nvPr/>
        </p:nvPicPr>
        <p:blipFill>
          <a:blip r:embed="rId5">
            <a:alphaModFix/>
          </a:blip>
          <a:stretch>
            <a:fillRect/>
          </a:stretch>
        </p:blipFill>
        <p:spPr>
          <a:xfrm>
            <a:off x="3918550" y="838116"/>
            <a:ext cx="1984586" cy="2100175"/>
          </a:xfrm>
          <a:prstGeom prst="rect">
            <a:avLst/>
          </a:prstGeom>
          <a:noFill/>
          <a:ln>
            <a:noFill/>
          </a:ln>
        </p:spPr>
      </p:pic>
      <p:pic>
        <p:nvPicPr>
          <p:cNvPr id="1118" name="Google Shape;1118;p155"/>
          <p:cNvPicPr preferRelativeResize="0"/>
          <p:nvPr/>
        </p:nvPicPr>
        <p:blipFill rotWithShape="1">
          <a:blip r:embed="rId6">
            <a:alphaModFix/>
          </a:blip>
          <a:srcRect b="2808"/>
          <a:stretch/>
        </p:blipFill>
        <p:spPr>
          <a:xfrm>
            <a:off x="3917916" y="2913293"/>
            <a:ext cx="1984576" cy="1928841"/>
          </a:xfrm>
          <a:prstGeom prst="rect">
            <a:avLst/>
          </a:prstGeom>
          <a:noFill/>
          <a:ln>
            <a:noFill/>
          </a:ln>
        </p:spPr>
      </p:pic>
      <p:pic>
        <p:nvPicPr>
          <p:cNvPr id="1119" name="Google Shape;1119;p155"/>
          <p:cNvPicPr preferRelativeResize="0"/>
          <p:nvPr/>
        </p:nvPicPr>
        <p:blipFill>
          <a:blip r:embed="rId7">
            <a:alphaModFix/>
          </a:blip>
          <a:stretch>
            <a:fillRect/>
          </a:stretch>
        </p:blipFill>
        <p:spPr>
          <a:xfrm>
            <a:off x="6248400" y="860725"/>
            <a:ext cx="1940601" cy="2100175"/>
          </a:xfrm>
          <a:prstGeom prst="rect">
            <a:avLst/>
          </a:prstGeom>
          <a:noFill/>
          <a:ln>
            <a:noFill/>
          </a:ln>
        </p:spPr>
      </p:pic>
      <p:pic>
        <p:nvPicPr>
          <p:cNvPr id="1120" name="Google Shape;1120;p155"/>
          <p:cNvPicPr preferRelativeResize="0"/>
          <p:nvPr/>
        </p:nvPicPr>
        <p:blipFill rotWithShape="1">
          <a:blip r:embed="rId8">
            <a:alphaModFix/>
          </a:blip>
          <a:srcRect t="2562"/>
          <a:stretch/>
        </p:blipFill>
        <p:spPr>
          <a:xfrm>
            <a:off x="6259700" y="2927850"/>
            <a:ext cx="1940601" cy="1940599"/>
          </a:xfrm>
          <a:prstGeom prst="rect">
            <a:avLst/>
          </a:prstGeom>
          <a:noFill/>
          <a:ln>
            <a:noFill/>
          </a:ln>
        </p:spPr>
      </p:pic>
      <p:sp>
        <p:nvSpPr>
          <p:cNvPr id="1121" name="Google Shape;1121;p155"/>
          <p:cNvSpPr txBox="1"/>
          <p:nvPr/>
        </p:nvSpPr>
        <p:spPr>
          <a:xfrm>
            <a:off x="124350" y="1520800"/>
            <a:ext cx="1366800" cy="7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Avenir"/>
                <a:ea typeface="Avenir"/>
                <a:cs typeface="Avenir"/>
                <a:sym typeface="Avenir"/>
              </a:rPr>
              <a:t>Genetics only</a:t>
            </a:r>
            <a:endParaRPr sz="1800">
              <a:latin typeface="Avenir"/>
              <a:ea typeface="Avenir"/>
              <a:cs typeface="Avenir"/>
              <a:sym typeface="Avenir"/>
            </a:endParaRPr>
          </a:p>
        </p:txBody>
      </p:sp>
      <p:sp>
        <p:nvSpPr>
          <p:cNvPr id="1122" name="Google Shape;1122;p155"/>
          <p:cNvSpPr txBox="1"/>
          <p:nvPr/>
        </p:nvSpPr>
        <p:spPr>
          <a:xfrm>
            <a:off x="124350" y="3385425"/>
            <a:ext cx="1366800" cy="7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Avenir"/>
                <a:ea typeface="Avenir"/>
                <a:cs typeface="Avenir"/>
                <a:sym typeface="Avenir"/>
              </a:rPr>
              <a:t>Genetics + exposure</a:t>
            </a:r>
            <a:endParaRPr sz="1800">
              <a:latin typeface="Avenir"/>
              <a:ea typeface="Avenir"/>
              <a:cs typeface="Avenir"/>
              <a:sym typeface="Avenir"/>
            </a:endParaRPr>
          </a:p>
        </p:txBody>
      </p:sp>
      <p:sp>
        <p:nvSpPr>
          <p:cNvPr id="1123" name="Google Shape;1123;p155"/>
          <p:cNvSpPr txBox="1"/>
          <p:nvPr/>
        </p:nvSpPr>
        <p:spPr>
          <a:xfrm>
            <a:off x="331000" y="4529950"/>
            <a:ext cx="1107900" cy="2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Avenir"/>
                <a:ea typeface="Avenir"/>
                <a:cs typeface="Avenir"/>
                <a:sym typeface="Avenir"/>
              </a:rPr>
              <a:t>N=88,985</a:t>
            </a:r>
            <a:endParaRPr i="1">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156"/>
          <p:cNvPicPr preferRelativeResize="0"/>
          <p:nvPr/>
        </p:nvPicPr>
        <p:blipFill rotWithShape="1">
          <a:blip r:embed="rId3">
            <a:alphaModFix/>
          </a:blip>
          <a:srcRect t="2562"/>
          <a:stretch/>
        </p:blipFill>
        <p:spPr>
          <a:xfrm>
            <a:off x="6085900" y="2041750"/>
            <a:ext cx="2665800" cy="2665800"/>
          </a:xfrm>
          <a:prstGeom prst="rect">
            <a:avLst/>
          </a:prstGeom>
          <a:noFill/>
          <a:ln>
            <a:noFill/>
          </a:ln>
        </p:spPr>
      </p:pic>
      <p:sp>
        <p:nvSpPr>
          <p:cNvPr id="1129" name="Google Shape;1129;p156"/>
          <p:cNvSpPr txBox="1">
            <a:spLocks noGrp="1"/>
          </p:cNvSpPr>
          <p:nvPr>
            <p:ph type="title"/>
          </p:nvPr>
        </p:nvSpPr>
        <p:spPr>
          <a:xfrm>
            <a:off x="331000" y="363750"/>
            <a:ext cx="85047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700"/>
              <a:t>Risk stratification can identify interesting sub-cohorts</a:t>
            </a:r>
            <a:endParaRPr sz="2700"/>
          </a:p>
        </p:txBody>
      </p:sp>
      <p:sp>
        <p:nvSpPr>
          <p:cNvPr id="1130" name="Google Shape;1130;p156"/>
          <p:cNvSpPr txBox="1"/>
          <p:nvPr/>
        </p:nvSpPr>
        <p:spPr>
          <a:xfrm>
            <a:off x="331000" y="1066950"/>
            <a:ext cx="5572200" cy="23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Avenir"/>
                <a:ea typeface="Avenir"/>
                <a:cs typeface="Avenir"/>
                <a:sym typeface="Avenir"/>
              </a:rPr>
              <a:t>Why do some individuals &gt; 60 yo in the top risk band with high exposure not have skin cancer?</a:t>
            </a:r>
            <a:endParaRPr sz="2000">
              <a:solidFill>
                <a:schemeClr val="lt2"/>
              </a:solidFill>
              <a:latin typeface="Avenir"/>
              <a:ea typeface="Avenir"/>
              <a:cs typeface="Avenir"/>
              <a:sym typeface="Avenir"/>
            </a:endParaRPr>
          </a:p>
          <a:p>
            <a:pPr marL="0" lvl="0" indent="0" algn="l" rtl="0">
              <a:spcBef>
                <a:spcPts val="0"/>
              </a:spcBef>
              <a:spcAft>
                <a:spcPts val="0"/>
              </a:spcAft>
              <a:buNone/>
            </a:pPr>
            <a:endParaRPr sz="2000">
              <a:solidFill>
                <a:schemeClr val="lt2"/>
              </a:solidFill>
              <a:latin typeface="Avenir"/>
              <a:ea typeface="Avenir"/>
              <a:cs typeface="Avenir"/>
              <a:sym typeface="Avenir"/>
            </a:endParaRPr>
          </a:p>
          <a:p>
            <a:pPr marL="0" lvl="0" indent="0" algn="l" rtl="0">
              <a:spcBef>
                <a:spcPts val="0"/>
              </a:spcBef>
              <a:spcAft>
                <a:spcPts val="0"/>
              </a:spcAft>
              <a:buNone/>
            </a:pPr>
            <a:r>
              <a:rPr lang="en" sz="2000">
                <a:solidFill>
                  <a:schemeClr val="lt2"/>
                </a:solidFill>
                <a:latin typeface="Avenir"/>
                <a:ea typeface="Avenir"/>
                <a:cs typeface="Avenir"/>
                <a:sym typeface="Avenir"/>
              </a:rPr>
              <a:t>Why did some individuals in the lowest risk band with minimal exposure develop skin cancer in their 30s?</a:t>
            </a:r>
            <a:endParaRPr sz="2000">
              <a:solidFill>
                <a:schemeClr val="lt2"/>
              </a:solidFill>
              <a:latin typeface="Avenir"/>
              <a:ea typeface="Avenir"/>
              <a:cs typeface="Avenir"/>
              <a:sym typeface="Avenir"/>
            </a:endParaRPr>
          </a:p>
        </p:txBody>
      </p:sp>
      <p:sp>
        <p:nvSpPr>
          <p:cNvPr id="1131" name="Google Shape;1131;p156"/>
          <p:cNvSpPr txBox="1"/>
          <p:nvPr/>
        </p:nvSpPr>
        <p:spPr>
          <a:xfrm>
            <a:off x="331000" y="3181230"/>
            <a:ext cx="5375100" cy="1368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2"/>
              </a:buClr>
              <a:buSzPts val="1800"/>
              <a:buFont typeface="Avenir"/>
              <a:buChar char="●"/>
            </a:pPr>
            <a:r>
              <a:rPr lang="en" sz="1800">
                <a:solidFill>
                  <a:schemeClr val="lt2"/>
                </a:solidFill>
                <a:latin typeface="Avenir"/>
                <a:ea typeface="Avenir"/>
                <a:cs typeface="Avenir"/>
                <a:sym typeface="Avenir"/>
              </a:rPr>
              <a:t>Investigating either extreme can reveal novel biology</a:t>
            </a:r>
            <a:endParaRPr sz="1800">
              <a:solidFill>
                <a:schemeClr val="lt2"/>
              </a:solidFill>
              <a:latin typeface="Avenir"/>
              <a:ea typeface="Avenir"/>
              <a:cs typeface="Avenir"/>
              <a:sym typeface="Avenir"/>
            </a:endParaRPr>
          </a:p>
          <a:p>
            <a:pPr marL="457200" lvl="0" indent="-342900" algn="l" rtl="0">
              <a:spcBef>
                <a:spcPts val="1000"/>
              </a:spcBef>
              <a:spcAft>
                <a:spcPts val="1000"/>
              </a:spcAft>
              <a:buClr>
                <a:schemeClr val="lt2"/>
              </a:buClr>
              <a:buSzPts val="1800"/>
              <a:buFont typeface="Avenir"/>
              <a:buChar char="●"/>
            </a:pPr>
            <a:r>
              <a:rPr lang="en" sz="1800">
                <a:solidFill>
                  <a:schemeClr val="lt2"/>
                </a:solidFill>
                <a:latin typeface="Avenir"/>
                <a:ea typeface="Avenir"/>
                <a:cs typeface="Avenir"/>
                <a:sym typeface="Avenir"/>
              </a:rPr>
              <a:t>Finding protective effects especially attractive for drug development</a:t>
            </a:r>
            <a:endParaRPr sz="1800">
              <a:solidFill>
                <a:schemeClr val="lt2"/>
              </a:solidFill>
              <a:latin typeface="Avenir"/>
              <a:ea typeface="Avenir"/>
              <a:cs typeface="Avenir"/>
              <a:sym typeface="Avenir"/>
            </a:endParaRPr>
          </a:p>
        </p:txBody>
      </p:sp>
      <p:sp>
        <p:nvSpPr>
          <p:cNvPr id="1132" name="Google Shape;1132;p156"/>
          <p:cNvSpPr txBox="1"/>
          <p:nvPr/>
        </p:nvSpPr>
        <p:spPr>
          <a:xfrm>
            <a:off x="6277150" y="1097925"/>
            <a:ext cx="2283300" cy="32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5"/>
                </a:solidFill>
                <a:latin typeface="Avenir"/>
                <a:ea typeface="Avenir"/>
                <a:cs typeface="Avenir"/>
                <a:sym typeface="Avenir"/>
              </a:rPr>
              <a:t>Melanoma prevalence by risk score percentile</a:t>
            </a:r>
            <a:endParaRPr sz="1800" b="1">
              <a:solidFill>
                <a:schemeClr val="accent5"/>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57"/>
          <p:cNvSpPr txBox="1">
            <a:spLocks noGrp="1"/>
          </p:cNvSpPr>
          <p:nvPr>
            <p:ph type="title"/>
          </p:nvPr>
        </p:nvSpPr>
        <p:spPr>
          <a:xfrm>
            <a:off x="331000" y="363750"/>
            <a:ext cx="85047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800"/>
              <a:t>Risk stratification identifies interesting sub-cohorts</a:t>
            </a:r>
            <a:endParaRPr sz="2800"/>
          </a:p>
        </p:txBody>
      </p:sp>
      <p:sp>
        <p:nvSpPr>
          <p:cNvPr id="1138" name="Google Shape;1138;p157"/>
          <p:cNvSpPr txBox="1">
            <a:spLocks noGrp="1"/>
          </p:cNvSpPr>
          <p:nvPr>
            <p:ph type="subTitle" idx="1"/>
          </p:nvPr>
        </p:nvSpPr>
        <p:spPr>
          <a:xfrm rot="-5400000">
            <a:off x="-421150" y="2139450"/>
            <a:ext cx="1529100" cy="4209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b="1">
                <a:solidFill>
                  <a:srgbClr val="000000"/>
                </a:solidFill>
              </a:rPr>
              <a:t>Age at diagnosis</a:t>
            </a:r>
            <a:endParaRPr b="1">
              <a:solidFill>
                <a:srgbClr val="000000"/>
              </a:solidFill>
            </a:endParaRPr>
          </a:p>
        </p:txBody>
      </p:sp>
      <p:pic>
        <p:nvPicPr>
          <p:cNvPr id="1139" name="Google Shape;1139;p157"/>
          <p:cNvPicPr preferRelativeResize="0"/>
          <p:nvPr/>
        </p:nvPicPr>
        <p:blipFill>
          <a:blip r:embed="rId3">
            <a:alphaModFix/>
          </a:blip>
          <a:stretch>
            <a:fillRect/>
          </a:stretch>
        </p:blipFill>
        <p:spPr>
          <a:xfrm>
            <a:off x="712000" y="1004550"/>
            <a:ext cx="2685976" cy="2871215"/>
          </a:xfrm>
          <a:prstGeom prst="rect">
            <a:avLst/>
          </a:prstGeom>
          <a:noFill/>
          <a:ln>
            <a:noFill/>
          </a:ln>
        </p:spPr>
      </p:pic>
      <p:pic>
        <p:nvPicPr>
          <p:cNvPr id="1140" name="Google Shape;1140;p157"/>
          <p:cNvPicPr preferRelativeResize="0"/>
          <p:nvPr/>
        </p:nvPicPr>
        <p:blipFill>
          <a:blip r:embed="rId4">
            <a:alphaModFix/>
          </a:blip>
          <a:stretch>
            <a:fillRect/>
          </a:stretch>
        </p:blipFill>
        <p:spPr>
          <a:xfrm>
            <a:off x="3487900" y="1032825"/>
            <a:ext cx="2659666" cy="2852929"/>
          </a:xfrm>
          <a:prstGeom prst="rect">
            <a:avLst/>
          </a:prstGeom>
          <a:noFill/>
          <a:ln>
            <a:noFill/>
          </a:ln>
        </p:spPr>
      </p:pic>
      <p:pic>
        <p:nvPicPr>
          <p:cNvPr id="1141" name="Google Shape;1141;p157"/>
          <p:cNvPicPr preferRelativeResize="0"/>
          <p:nvPr/>
        </p:nvPicPr>
        <p:blipFill>
          <a:blip r:embed="rId5">
            <a:alphaModFix/>
          </a:blip>
          <a:stretch>
            <a:fillRect/>
          </a:stretch>
        </p:blipFill>
        <p:spPr>
          <a:xfrm>
            <a:off x="6218625" y="1032825"/>
            <a:ext cx="2617174" cy="2887626"/>
          </a:xfrm>
          <a:prstGeom prst="rect">
            <a:avLst/>
          </a:prstGeom>
          <a:noFill/>
          <a:ln>
            <a:noFill/>
          </a:ln>
        </p:spPr>
      </p:pic>
      <p:sp>
        <p:nvSpPr>
          <p:cNvPr id="1142" name="Google Shape;1142;p157"/>
          <p:cNvSpPr txBox="1"/>
          <p:nvPr/>
        </p:nvSpPr>
        <p:spPr>
          <a:xfrm>
            <a:off x="331000" y="3996650"/>
            <a:ext cx="8477100" cy="7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Avenir"/>
                <a:ea typeface="Avenir"/>
                <a:cs typeface="Avenir"/>
                <a:sym typeface="Avenir"/>
              </a:rPr>
              <a:t>Identifying fast or early progressors, or individuals with extreme risk profiles, can enable targeted recruitment and more efficient clinical trials.</a:t>
            </a:r>
            <a:endParaRPr sz="2000">
              <a:solidFill>
                <a:schemeClr val="lt2"/>
              </a:solidFill>
              <a:latin typeface="Avenir"/>
              <a:ea typeface="Avenir"/>
              <a:cs typeface="Avenir"/>
              <a:sym typeface="Avenir"/>
            </a:endParaRPr>
          </a:p>
        </p:txBody>
      </p:sp>
      <p:sp>
        <p:nvSpPr>
          <p:cNvPr id="1143" name="Google Shape;1143;p157"/>
          <p:cNvSpPr txBox="1">
            <a:spLocks noGrp="1"/>
          </p:cNvSpPr>
          <p:nvPr>
            <p:ph type="subTitle" idx="2"/>
          </p:nvPr>
        </p:nvSpPr>
        <p:spPr>
          <a:xfrm>
            <a:off x="331000" y="4801150"/>
            <a:ext cx="5572200" cy="3453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i="1"/>
              <a:t>Manuscript in progress, preliminary data presented at American Society of Human Genetics  2018 meeting</a:t>
            </a:r>
            <a:endParaRPr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58"/>
          <p:cNvSpPr txBox="1">
            <a:spLocks noGrp="1"/>
          </p:cNvSpPr>
          <p:nvPr>
            <p:ph type="title"/>
          </p:nvPr>
        </p:nvSpPr>
        <p:spPr>
          <a:xfrm>
            <a:off x="4850750" y="330325"/>
            <a:ext cx="4292100" cy="2414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800"/>
              <a:t>Detailed epidemiological data on behavioral phenotypes and health outcomes</a:t>
            </a:r>
            <a:endParaRPr sz="2800"/>
          </a:p>
        </p:txBody>
      </p:sp>
      <p:sp>
        <p:nvSpPr>
          <p:cNvPr id="1149" name="Google Shape;1149;p158"/>
          <p:cNvSpPr txBox="1">
            <a:spLocks noGrp="1"/>
          </p:cNvSpPr>
          <p:nvPr>
            <p:ph type="subTitle" idx="1"/>
          </p:nvPr>
        </p:nvSpPr>
        <p:spPr>
          <a:xfrm>
            <a:off x="4850750" y="2060175"/>
            <a:ext cx="4057200" cy="20019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sz="2100" b="1">
                <a:solidFill>
                  <a:schemeClr val="accent6"/>
                </a:solidFill>
              </a:rPr>
              <a:t>Daily dietary habits in 23andMe customers by US county </a:t>
            </a:r>
            <a:endParaRPr sz="2100" b="1">
              <a:solidFill>
                <a:schemeClr val="accent6"/>
              </a:solidFill>
            </a:endParaRPr>
          </a:p>
          <a:p>
            <a:pPr marL="0" lvl="0" indent="0" algn="l" rtl="0">
              <a:spcBef>
                <a:spcPts val="500"/>
              </a:spcBef>
              <a:spcAft>
                <a:spcPts val="0"/>
              </a:spcAft>
              <a:buNone/>
            </a:pPr>
            <a:endParaRPr sz="1800"/>
          </a:p>
          <a:p>
            <a:pPr marL="0" lvl="0" indent="0" algn="l" rtl="0">
              <a:spcBef>
                <a:spcPts val="500"/>
              </a:spcBef>
              <a:spcAft>
                <a:spcPts val="0"/>
              </a:spcAft>
              <a:buNone/>
            </a:pPr>
            <a:r>
              <a:rPr lang="en" sz="1800"/>
              <a:t>Derived from a 23andMe administered NHANES-style survey,</a:t>
            </a:r>
            <a:endParaRPr sz="1800"/>
          </a:p>
          <a:p>
            <a:pPr marL="0" lvl="0" indent="0" algn="l" rtl="0">
              <a:spcBef>
                <a:spcPts val="500"/>
              </a:spcBef>
              <a:spcAft>
                <a:spcPts val="0"/>
              </a:spcAft>
              <a:buNone/>
            </a:pPr>
            <a:r>
              <a:rPr lang="en" sz="1800"/>
              <a:t>N ~ 700,000, only counties with &gt;5 respondents shown</a:t>
            </a:r>
            <a:endParaRPr sz="1800"/>
          </a:p>
        </p:txBody>
      </p:sp>
      <p:pic>
        <p:nvPicPr>
          <p:cNvPr id="1150" name="Google Shape;1150;p158"/>
          <p:cNvPicPr preferRelativeResize="0"/>
          <p:nvPr/>
        </p:nvPicPr>
        <p:blipFill rotWithShape="1">
          <a:blip r:embed="rId3">
            <a:alphaModFix/>
          </a:blip>
          <a:srcRect t="13016" r="10992" b="12733"/>
          <a:stretch/>
        </p:blipFill>
        <p:spPr>
          <a:xfrm>
            <a:off x="228600" y="2433550"/>
            <a:ext cx="4292026" cy="2633750"/>
          </a:xfrm>
          <a:prstGeom prst="rect">
            <a:avLst/>
          </a:prstGeom>
          <a:noFill/>
          <a:ln>
            <a:noFill/>
          </a:ln>
        </p:spPr>
      </p:pic>
      <p:pic>
        <p:nvPicPr>
          <p:cNvPr id="1151" name="Google Shape;1151;p158"/>
          <p:cNvPicPr preferRelativeResize="0"/>
          <p:nvPr/>
        </p:nvPicPr>
        <p:blipFill rotWithShape="1">
          <a:blip r:embed="rId4">
            <a:alphaModFix/>
          </a:blip>
          <a:srcRect t="14735" r="11197" b="14487"/>
          <a:stretch/>
        </p:blipFill>
        <p:spPr>
          <a:xfrm>
            <a:off x="228600" y="152400"/>
            <a:ext cx="4292024" cy="2517375"/>
          </a:xfrm>
          <a:prstGeom prst="rect">
            <a:avLst/>
          </a:prstGeom>
          <a:noFill/>
          <a:ln>
            <a:noFill/>
          </a:ln>
        </p:spPr>
      </p:pic>
      <p:sp>
        <p:nvSpPr>
          <p:cNvPr id="1152" name="Google Shape;1152;p158"/>
          <p:cNvSpPr txBox="1"/>
          <p:nvPr/>
        </p:nvSpPr>
        <p:spPr>
          <a:xfrm>
            <a:off x="2803475" y="87500"/>
            <a:ext cx="14073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venir"/>
                <a:ea typeface="Avenir"/>
                <a:cs typeface="Avenir"/>
                <a:sym typeface="Avenir"/>
              </a:rPr>
              <a:t>Added sugar</a:t>
            </a:r>
            <a:endParaRPr b="1">
              <a:solidFill>
                <a:schemeClr val="dk1"/>
              </a:solidFill>
              <a:latin typeface="Avenir"/>
              <a:ea typeface="Avenir"/>
              <a:cs typeface="Avenir"/>
              <a:sym typeface="Avenir"/>
            </a:endParaRPr>
          </a:p>
        </p:txBody>
      </p:sp>
      <p:sp>
        <p:nvSpPr>
          <p:cNvPr id="1153" name="Google Shape;1153;p158"/>
          <p:cNvSpPr txBox="1"/>
          <p:nvPr/>
        </p:nvSpPr>
        <p:spPr>
          <a:xfrm>
            <a:off x="2803475" y="2517375"/>
            <a:ext cx="14073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venir"/>
                <a:ea typeface="Avenir"/>
                <a:cs typeface="Avenir"/>
                <a:sym typeface="Avenir"/>
              </a:rPr>
              <a:t>Red meat</a:t>
            </a:r>
            <a:endParaRPr b="1">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59"/>
          <p:cNvSpPr txBox="1">
            <a:spLocks noGrp="1"/>
          </p:cNvSpPr>
          <p:nvPr>
            <p:ph type="subTitle" idx="1"/>
          </p:nvPr>
        </p:nvSpPr>
        <p:spPr>
          <a:xfrm>
            <a:off x="333450" y="4160200"/>
            <a:ext cx="8387400" cy="6732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dirty="0"/>
              <a:t>Four diet types projected in the two main behavioral axes defining those types. Behaviors assessed via food frequency questionnaire in ~ 850,000 23andMe research participants.</a:t>
            </a:r>
            <a:endParaRPr dirty="0"/>
          </a:p>
          <a:p>
            <a:pPr marL="0" lvl="0" indent="0" algn="l" rtl="0">
              <a:spcBef>
                <a:spcPts val="500"/>
              </a:spcBef>
              <a:spcAft>
                <a:spcPts val="0"/>
              </a:spcAft>
              <a:buNone/>
            </a:pPr>
            <a:r>
              <a:rPr lang="en" sz="1000" u="sng" dirty="0">
                <a:solidFill>
                  <a:schemeClr val="hlink"/>
                </a:solidFill>
                <a:latin typeface="Arial"/>
                <a:ea typeface="Arial"/>
                <a:cs typeface="Arial"/>
                <a:sym typeface="Arial"/>
                <a:hlinkClick r:id="rId3"/>
              </a:rPr>
              <a:t>https://blog.23andme.com/23andme-research/23andme-explores-dietary-habit-and-health-outcomes/</a:t>
            </a:r>
            <a:r>
              <a:rPr lang="en" sz="1000" dirty="0"/>
              <a:t> </a:t>
            </a:r>
            <a:endParaRPr sz="1000" dirty="0"/>
          </a:p>
        </p:txBody>
      </p:sp>
      <p:sp>
        <p:nvSpPr>
          <p:cNvPr id="1159" name="Google Shape;1159;p159"/>
          <p:cNvSpPr txBox="1">
            <a:spLocks noGrp="1"/>
          </p:cNvSpPr>
          <p:nvPr>
            <p:ph type="title"/>
          </p:nvPr>
        </p:nvSpPr>
        <p:spPr>
          <a:xfrm>
            <a:off x="333450" y="284625"/>
            <a:ext cx="8477100" cy="9249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800" dirty="0"/>
              <a:t>23andMe's data enable deeper analyses and insights into patterns of human behavior and health</a:t>
            </a:r>
            <a:endParaRPr sz="2800" dirty="0"/>
          </a:p>
        </p:txBody>
      </p:sp>
      <p:pic>
        <p:nvPicPr>
          <p:cNvPr id="1160" name="Google Shape;1160;p159"/>
          <p:cNvPicPr preferRelativeResize="0"/>
          <p:nvPr/>
        </p:nvPicPr>
        <p:blipFill rotWithShape="1">
          <a:blip r:embed="rId4">
            <a:alphaModFix/>
          </a:blip>
          <a:srcRect r="55902"/>
          <a:stretch/>
        </p:blipFill>
        <p:spPr>
          <a:xfrm>
            <a:off x="402752" y="1438413"/>
            <a:ext cx="3626400" cy="2492775"/>
          </a:xfrm>
          <a:prstGeom prst="rect">
            <a:avLst/>
          </a:prstGeom>
          <a:noFill/>
          <a:ln>
            <a:noFill/>
          </a:ln>
        </p:spPr>
      </p:pic>
      <p:grpSp>
        <p:nvGrpSpPr>
          <p:cNvPr id="1161" name="Google Shape;1161;p159"/>
          <p:cNvGrpSpPr/>
          <p:nvPr/>
        </p:nvGrpSpPr>
        <p:grpSpPr>
          <a:xfrm>
            <a:off x="4357249" y="1323963"/>
            <a:ext cx="4363476" cy="2836232"/>
            <a:chOff x="5256500" y="1506075"/>
            <a:chExt cx="3309675" cy="2142654"/>
          </a:xfrm>
        </p:grpSpPr>
        <p:pic>
          <p:nvPicPr>
            <p:cNvPr id="1162" name="Google Shape;1162;p159"/>
            <p:cNvPicPr preferRelativeResize="0"/>
            <p:nvPr/>
          </p:nvPicPr>
          <p:blipFill rotWithShape="1">
            <a:blip r:embed="rId5">
              <a:alphaModFix/>
            </a:blip>
            <a:srcRect l="53566"/>
            <a:stretch/>
          </p:blipFill>
          <p:spPr>
            <a:xfrm>
              <a:off x="5821775" y="1506075"/>
              <a:ext cx="2744400" cy="2131350"/>
            </a:xfrm>
            <a:prstGeom prst="rect">
              <a:avLst/>
            </a:prstGeom>
            <a:noFill/>
            <a:ln>
              <a:noFill/>
            </a:ln>
          </p:spPr>
        </p:pic>
        <p:pic>
          <p:nvPicPr>
            <p:cNvPr id="1163" name="Google Shape;1163;p159"/>
            <p:cNvPicPr preferRelativeResize="0"/>
            <p:nvPr/>
          </p:nvPicPr>
          <p:blipFill rotWithShape="1">
            <a:blip r:embed="rId5">
              <a:alphaModFix/>
            </a:blip>
            <a:srcRect r="90435"/>
            <a:stretch/>
          </p:blipFill>
          <p:spPr>
            <a:xfrm>
              <a:off x="5256500" y="1517379"/>
              <a:ext cx="565276" cy="21313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60"/>
          <p:cNvSpPr txBox="1">
            <a:spLocks noGrp="1"/>
          </p:cNvSpPr>
          <p:nvPr>
            <p:ph type="title"/>
          </p:nvPr>
        </p:nvSpPr>
        <p:spPr>
          <a:xfrm>
            <a:off x="331000" y="287550"/>
            <a:ext cx="70248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Future directions</a:t>
            </a:r>
            <a:endParaRPr/>
          </a:p>
        </p:txBody>
      </p:sp>
      <p:sp>
        <p:nvSpPr>
          <p:cNvPr id="1169" name="Google Shape;1169;p160"/>
          <p:cNvSpPr txBox="1">
            <a:spLocks noGrp="1"/>
          </p:cNvSpPr>
          <p:nvPr>
            <p:ph type="subTitle" idx="1"/>
          </p:nvPr>
        </p:nvSpPr>
        <p:spPr>
          <a:xfrm>
            <a:off x="331000" y="857250"/>
            <a:ext cx="8113500" cy="39246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sz="2100" b="1">
                <a:solidFill>
                  <a:schemeClr val="accent6"/>
                </a:solidFill>
              </a:rPr>
              <a:t>Drug discovery:</a:t>
            </a:r>
            <a:endParaRPr sz="2100" b="1">
              <a:solidFill>
                <a:schemeClr val="accent6"/>
              </a:solidFill>
            </a:endParaRPr>
          </a:p>
          <a:p>
            <a:pPr marL="457200" lvl="0" indent="-330200" algn="l" rtl="0">
              <a:spcBef>
                <a:spcPts val="500"/>
              </a:spcBef>
              <a:spcAft>
                <a:spcPts val="0"/>
              </a:spcAft>
              <a:buSzPts val="1600"/>
              <a:buChar char="●"/>
            </a:pPr>
            <a:r>
              <a:rPr lang="en" sz="1600"/>
              <a:t>Leverage environment and other non-genetic data to further understand biology and drug mechanism of action and potentially develop drugs that are more effective for people with certain exposures</a:t>
            </a:r>
            <a:endParaRPr sz="1600"/>
          </a:p>
          <a:p>
            <a:pPr marL="457200" lvl="0" indent="-330200" algn="l" rtl="0">
              <a:spcBef>
                <a:spcPts val="0"/>
              </a:spcBef>
              <a:spcAft>
                <a:spcPts val="0"/>
              </a:spcAft>
              <a:buSzPts val="1600"/>
              <a:buChar char="●"/>
            </a:pPr>
            <a:r>
              <a:rPr lang="en" sz="1600"/>
              <a:t>Apply risk prediction to define precise cohorts that make clinical trials faster and more successful</a:t>
            </a:r>
            <a:endParaRPr sz="1600"/>
          </a:p>
          <a:p>
            <a:pPr marL="0" lvl="0" indent="0" algn="l" rtl="0">
              <a:spcBef>
                <a:spcPts val="500"/>
              </a:spcBef>
              <a:spcAft>
                <a:spcPts val="0"/>
              </a:spcAft>
              <a:buNone/>
            </a:pPr>
            <a:endParaRPr sz="1600"/>
          </a:p>
          <a:p>
            <a:pPr marL="0" lvl="0" indent="0" algn="l" rtl="0">
              <a:spcBef>
                <a:spcPts val="500"/>
              </a:spcBef>
              <a:spcAft>
                <a:spcPts val="0"/>
              </a:spcAft>
              <a:buNone/>
            </a:pPr>
            <a:r>
              <a:rPr lang="en" sz="2100" b="1">
                <a:solidFill>
                  <a:schemeClr val="accent6"/>
                </a:solidFill>
              </a:rPr>
              <a:t>Consumer products:</a:t>
            </a:r>
            <a:endParaRPr sz="2100" b="1">
              <a:solidFill>
                <a:schemeClr val="accent6"/>
              </a:solidFill>
            </a:endParaRPr>
          </a:p>
          <a:p>
            <a:pPr marL="457200" lvl="0" indent="-330200" algn="l" rtl="0">
              <a:spcBef>
                <a:spcPts val="500"/>
              </a:spcBef>
              <a:spcAft>
                <a:spcPts val="0"/>
              </a:spcAft>
              <a:buSzPts val="1600"/>
              <a:buChar char="●"/>
            </a:pPr>
            <a:r>
              <a:rPr lang="en" sz="1600"/>
              <a:t>Improve prediction through more sophisticated integration of non-genetic factors</a:t>
            </a:r>
            <a:endParaRPr sz="1600"/>
          </a:p>
          <a:p>
            <a:pPr marL="457200" lvl="0" indent="-330200" algn="l" rtl="0">
              <a:spcBef>
                <a:spcPts val="0"/>
              </a:spcBef>
              <a:spcAft>
                <a:spcPts val="0"/>
              </a:spcAft>
              <a:buSzPts val="1600"/>
              <a:buChar char="●"/>
            </a:pPr>
            <a:r>
              <a:rPr lang="en" sz="1600"/>
              <a:t>Provide actionable information about exposures to avoid, as long as we can reasonably establish causality</a:t>
            </a:r>
            <a:endParaRPr sz="1600"/>
          </a:p>
          <a:p>
            <a:pPr marL="457200" lvl="0" indent="-330200" algn="l" rtl="0">
              <a:spcBef>
                <a:spcPts val="0"/>
              </a:spcBef>
              <a:spcAft>
                <a:spcPts val="0"/>
              </a:spcAft>
              <a:buSzPts val="1600"/>
              <a:buChar char="●"/>
            </a:pPr>
            <a:r>
              <a:rPr lang="en" sz="1600"/>
              <a:t>Deliver deeper insights into relatable behaviors and their relationship to outcomes to drive individual change</a:t>
            </a:r>
            <a:endParaRPr sz="1600"/>
          </a:p>
          <a:p>
            <a:pPr marL="0" lvl="0" indent="0" algn="l" rtl="0">
              <a:spcBef>
                <a:spcPts val="500"/>
              </a:spcBef>
              <a:spcAft>
                <a:spcPts val="0"/>
              </a:spcAft>
              <a:buNone/>
            </a:pPr>
            <a:endParaRPr sz="1600"/>
          </a:p>
          <a:p>
            <a:pPr marL="0" lvl="0" indent="0" algn="l" rtl="0">
              <a:spcBef>
                <a:spcPts val="500"/>
              </a:spcBef>
              <a:spcAft>
                <a:spcPts val="0"/>
              </a:spcAft>
              <a:buNone/>
            </a:pP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61"/>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Acknowledgments</a:t>
            </a:r>
            <a:endParaRPr/>
          </a:p>
        </p:txBody>
      </p:sp>
      <p:sp>
        <p:nvSpPr>
          <p:cNvPr id="1175" name="Google Shape;1175;p161"/>
          <p:cNvSpPr txBox="1">
            <a:spLocks noGrp="1"/>
          </p:cNvSpPr>
          <p:nvPr>
            <p:ph type="subTitle" idx="1"/>
          </p:nvPr>
        </p:nvSpPr>
        <p:spPr>
          <a:xfrm>
            <a:off x="331000" y="1238250"/>
            <a:ext cx="7024800" cy="31053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r>
              <a:rPr lang="en" sz="1800" b="1">
                <a:solidFill>
                  <a:schemeClr val="accent6"/>
                </a:solidFill>
              </a:rPr>
              <a:t>23andMe research participants </a:t>
            </a:r>
            <a:endParaRPr sz="1800" b="1">
              <a:solidFill>
                <a:schemeClr val="accent6"/>
              </a:solidFill>
            </a:endParaRPr>
          </a:p>
          <a:p>
            <a:pPr marL="0" lvl="0" indent="0" algn="l" rtl="0">
              <a:spcBef>
                <a:spcPts val="500"/>
              </a:spcBef>
              <a:spcAft>
                <a:spcPts val="0"/>
              </a:spcAft>
              <a:buNone/>
            </a:pPr>
            <a:endParaRPr sz="1800" b="1">
              <a:solidFill>
                <a:schemeClr val="accent6"/>
              </a:solidFill>
            </a:endParaRPr>
          </a:p>
          <a:p>
            <a:pPr marL="0" lvl="0" indent="0" algn="l" rtl="0">
              <a:spcBef>
                <a:spcPts val="500"/>
              </a:spcBef>
              <a:spcAft>
                <a:spcPts val="0"/>
              </a:spcAft>
              <a:buNone/>
            </a:pPr>
            <a:r>
              <a:rPr lang="en" sz="1800" b="1">
                <a:solidFill>
                  <a:schemeClr val="dk1"/>
                </a:solidFill>
              </a:rPr>
              <a:t>23andMe Therapeutics team, including Computational Biology</a:t>
            </a:r>
            <a:endParaRPr sz="1800" b="1">
              <a:solidFill>
                <a:schemeClr val="dk1"/>
              </a:solidFill>
            </a:endParaRPr>
          </a:p>
          <a:p>
            <a:pPr marL="0" lvl="0" indent="0" algn="l" rtl="0">
              <a:spcBef>
                <a:spcPts val="500"/>
              </a:spcBef>
              <a:spcAft>
                <a:spcPts val="0"/>
              </a:spcAft>
              <a:buNone/>
            </a:pPr>
            <a:endParaRPr sz="1800" b="1">
              <a:solidFill>
                <a:schemeClr val="dk1"/>
              </a:solidFill>
            </a:endParaRPr>
          </a:p>
          <a:p>
            <a:pPr marL="0" lvl="0" indent="0" algn="l" rtl="0">
              <a:spcBef>
                <a:spcPts val="500"/>
              </a:spcBef>
              <a:spcAft>
                <a:spcPts val="0"/>
              </a:spcAft>
              <a:buNone/>
            </a:pPr>
            <a:r>
              <a:rPr lang="en" sz="1800" b="1">
                <a:solidFill>
                  <a:schemeClr val="dk1"/>
                </a:solidFill>
              </a:rPr>
              <a:t>23andMe Research team, including Data Collection, Statistical Genetics, and Research Ethics teams</a:t>
            </a:r>
            <a:endParaRPr sz="1800" b="1"/>
          </a:p>
          <a:p>
            <a:pPr marL="0" lvl="0" indent="0" algn="l" rtl="0">
              <a:spcBef>
                <a:spcPts val="500"/>
              </a:spcBef>
              <a:spcAft>
                <a:spcPts val="0"/>
              </a:spcAft>
              <a:buNone/>
            </a:pPr>
            <a:endParaRPr sz="1800" b="1">
              <a:solidFill>
                <a:schemeClr val="dk1"/>
              </a:solidFill>
            </a:endParaRPr>
          </a:p>
          <a:p>
            <a:pPr marL="0" lvl="0" indent="0" algn="l" rtl="0">
              <a:spcBef>
                <a:spcPts val="500"/>
              </a:spcBef>
              <a:spcAft>
                <a:spcPts val="0"/>
              </a:spcAft>
              <a:buNone/>
            </a:pPr>
            <a:r>
              <a:rPr lang="en" sz="1800" b="1">
                <a:solidFill>
                  <a:schemeClr val="dk1"/>
                </a:solidFill>
              </a:rPr>
              <a:t>23andMe Product, Product Science, and R&amp;D teams</a:t>
            </a:r>
            <a:endParaRPr sz="1800" b="1"/>
          </a:p>
        </p:txBody>
      </p:sp>
      <p:sp>
        <p:nvSpPr>
          <p:cNvPr id="1176" name="Google Shape;1176;p161"/>
          <p:cNvSpPr txBox="1">
            <a:spLocks noGrp="1"/>
          </p:cNvSpPr>
          <p:nvPr>
            <p:ph type="subTitle" idx="2"/>
          </p:nvPr>
        </p:nvSpPr>
        <p:spPr>
          <a:xfrm>
            <a:off x="331000" y="4724950"/>
            <a:ext cx="5572200" cy="3453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36"/>
          <p:cNvSpPr/>
          <p:nvPr/>
        </p:nvSpPr>
        <p:spPr>
          <a:xfrm>
            <a:off x="3221800" y="1088575"/>
            <a:ext cx="2710800" cy="3519900"/>
          </a:xfrm>
          <a:prstGeom prst="rect">
            <a:avLst/>
          </a:prstGeom>
          <a:solidFill>
            <a:srgbClr val="F3F3F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10" name="Google Shape;810;p136"/>
          <p:cNvSpPr txBox="1">
            <a:spLocks noGrp="1"/>
          </p:cNvSpPr>
          <p:nvPr>
            <p:ph type="title"/>
          </p:nvPr>
        </p:nvSpPr>
        <p:spPr>
          <a:xfrm>
            <a:off x="331000" y="439950"/>
            <a:ext cx="70248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Unique interconnected business</a:t>
            </a:r>
            <a:endParaRPr/>
          </a:p>
        </p:txBody>
      </p:sp>
      <p:sp>
        <p:nvSpPr>
          <p:cNvPr id="811" name="Google Shape;811;p136"/>
          <p:cNvSpPr/>
          <p:nvPr/>
        </p:nvSpPr>
        <p:spPr>
          <a:xfrm>
            <a:off x="371300" y="1088575"/>
            <a:ext cx="2710800" cy="3519900"/>
          </a:xfrm>
          <a:prstGeom prst="rect">
            <a:avLst/>
          </a:prstGeom>
          <a:solidFill>
            <a:srgbClr val="F3F3F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812" name="Google Shape;812;p136"/>
          <p:cNvGrpSpPr/>
          <p:nvPr/>
        </p:nvGrpSpPr>
        <p:grpSpPr>
          <a:xfrm>
            <a:off x="1219928" y="1212564"/>
            <a:ext cx="1013555" cy="1013555"/>
            <a:chOff x="3994775" y="1543625"/>
            <a:chExt cx="1743000" cy="1743000"/>
          </a:xfrm>
        </p:grpSpPr>
        <p:sp>
          <p:nvSpPr>
            <p:cNvPr id="813" name="Google Shape;813;p136"/>
            <p:cNvSpPr/>
            <p:nvPr/>
          </p:nvSpPr>
          <p:spPr>
            <a:xfrm>
              <a:off x="3994775" y="1543625"/>
              <a:ext cx="1743000" cy="1743000"/>
            </a:xfrm>
            <a:prstGeom prst="ellipse">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14" name="Google Shape;814;p136"/>
            <p:cNvPicPr preferRelativeResize="0"/>
            <p:nvPr/>
          </p:nvPicPr>
          <p:blipFill>
            <a:blip r:embed="rId3">
              <a:alphaModFix/>
            </a:blip>
            <a:stretch>
              <a:fillRect/>
            </a:stretch>
          </p:blipFill>
          <p:spPr>
            <a:xfrm>
              <a:off x="4421900" y="1826300"/>
              <a:ext cx="1239750" cy="1239750"/>
            </a:xfrm>
            <a:prstGeom prst="rect">
              <a:avLst/>
            </a:prstGeom>
            <a:noFill/>
            <a:ln>
              <a:noFill/>
            </a:ln>
          </p:spPr>
        </p:pic>
      </p:grpSp>
      <p:sp>
        <p:nvSpPr>
          <p:cNvPr id="815" name="Google Shape;815;p136"/>
          <p:cNvSpPr txBox="1"/>
          <p:nvPr/>
        </p:nvSpPr>
        <p:spPr>
          <a:xfrm>
            <a:off x="527700" y="2338000"/>
            <a:ext cx="2433300" cy="2029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300" b="1">
                <a:solidFill>
                  <a:srgbClr val="3595D6"/>
                </a:solidFill>
                <a:latin typeface="Avenir"/>
                <a:ea typeface="Avenir"/>
                <a:cs typeface="Avenir"/>
                <a:sym typeface="Avenir"/>
              </a:rPr>
              <a:t>Consumer</a:t>
            </a:r>
            <a:endParaRPr sz="500">
              <a:solidFill>
                <a:srgbClr val="999999"/>
              </a:solidFill>
              <a:latin typeface="Avenir"/>
              <a:ea typeface="Avenir"/>
              <a:cs typeface="Avenir"/>
              <a:sym typeface="Avenir"/>
            </a:endParaRPr>
          </a:p>
          <a:p>
            <a:pPr marL="0" lvl="0" indent="0" algn="l" rtl="0">
              <a:spcBef>
                <a:spcPts val="800"/>
              </a:spcBef>
              <a:spcAft>
                <a:spcPts val="0"/>
              </a:spcAft>
              <a:buNone/>
            </a:pPr>
            <a:r>
              <a:rPr lang="en">
                <a:solidFill>
                  <a:srgbClr val="666666"/>
                </a:solidFill>
                <a:latin typeface="Avenir"/>
                <a:ea typeface="Avenir"/>
                <a:cs typeface="Avenir"/>
                <a:sym typeface="Avenir"/>
              </a:rPr>
              <a:t>Providing direct access to learn about own genetics: health, traits, wellness, and ancestry</a:t>
            </a:r>
            <a:endParaRPr>
              <a:solidFill>
                <a:srgbClr val="666666"/>
              </a:solidFill>
              <a:latin typeface="Avenir"/>
              <a:ea typeface="Avenir"/>
              <a:cs typeface="Avenir"/>
              <a:sym typeface="Avenir"/>
            </a:endParaRPr>
          </a:p>
          <a:p>
            <a:pPr marL="0" lvl="0" indent="0" algn="l" rtl="0">
              <a:spcBef>
                <a:spcPts val="800"/>
              </a:spcBef>
              <a:spcAft>
                <a:spcPts val="0"/>
              </a:spcAft>
              <a:buNone/>
            </a:pPr>
            <a:r>
              <a:rPr lang="en">
                <a:solidFill>
                  <a:srgbClr val="666666"/>
                </a:solidFill>
                <a:latin typeface="Avenir"/>
                <a:ea typeface="Avenir"/>
                <a:cs typeface="Avenir"/>
                <a:sym typeface="Avenir"/>
              </a:rPr>
              <a:t>Empowering easy research participation</a:t>
            </a:r>
            <a:endParaRPr>
              <a:solidFill>
                <a:srgbClr val="666666"/>
              </a:solidFill>
              <a:latin typeface="Avenir"/>
              <a:ea typeface="Avenir"/>
              <a:cs typeface="Avenir"/>
              <a:sym typeface="Avenir"/>
            </a:endParaRPr>
          </a:p>
        </p:txBody>
      </p:sp>
      <p:sp>
        <p:nvSpPr>
          <p:cNvPr id="816" name="Google Shape;816;p136"/>
          <p:cNvSpPr txBox="1"/>
          <p:nvPr/>
        </p:nvSpPr>
        <p:spPr>
          <a:xfrm>
            <a:off x="3386125" y="2338000"/>
            <a:ext cx="2433300" cy="16305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300" b="1">
                <a:solidFill>
                  <a:srgbClr val="7DBA40"/>
                </a:solidFill>
                <a:latin typeface="Avenir"/>
                <a:ea typeface="Avenir"/>
                <a:cs typeface="Avenir"/>
                <a:sym typeface="Avenir"/>
              </a:rPr>
              <a:t>Research</a:t>
            </a:r>
            <a:endParaRPr sz="500">
              <a:solidFill>
                <a:srgbClr val="999999"/>
              </a:solidFill>
              <a:latin typeface="Avenir"/>
              <a:ea typeface="Avenir"/>
              <a:cs typeface="Avenir"/>
              <a:sym typeface="Avenir"/>
            </a:endParaRPr>
          </a:p>
          <a:p>
            <a:pPr marL="0" lvl="0" indent="0" algn="l" rtl="0">
              <a:spcBef>
                <a:spcPts val="800"/>
              </a:spcBef>
              <a:spcAft>
                <a:spcPts val="0"/>
              </a:spcAft>
              <a:buNone/>
            </a:pPr>
            <a:r>
              <a:rPr lang="en">
                <a:solidFill>
                  <a:srgbClr val="666666"/>
                </a:solidFill>
                <a:latin typeface="Avenir"/>
                <a:ea typeface="Avenir"/>
                <a:cs typeface="Avenir"/>
                <a:sym typeface="Avenir"/>
              </a:rPr>
              <a:t>Recruiting consenting participants from diverse ancestries and particular diseases of interest</a:t>
            </a:r>
            <a:endParaRPr>
              <a:solidFill>
                <a:srgbClr val="666666"/>
              </a:solidFill>
              <a:latin typeface="Avenir"/>
              <a:ea typeface="Avenir"/>
              <a:cs typeface="Avenir"/>
              <a:sym typeface="Avenir"/>
            </a:endParaRPr>
          </a:p>
          <a:p>
            <a:pPr marL="0" lvl="0" indent="0" algn="l" rtl="0">
              <a:spcBef>
                <a:spcPts val="800"/>
              </a:spcBef>
              <a:spcAft>
                <a:spcPts val="0"/>
              </a:spcAft>
              <a:buNone/>
            </a:pPr>
            <a:r>
              <a:rPr lang="en">
                <a:solidFill>
                  <a:srgbClr val="666666"/>
                </a:solidFill>
                <a:latin typeface="Avenir"/>
                <a:ea typeface="Avenir"/>
                <a:cs typeface="Avenir"/>
                <a:sym typeface="Avenir"/>
              </a:rPr>
              <a:t>Making discoveries that help Therapeutics and power new insights for customers</a:t>
            </a:r>
            <a:endParaRPr>
              <a:solidFill>
                <a:srgbClr val="666666"/>
              </a:solidFill>
              <a:latin typeface="Avenir"/>
              <a:ea typeface="Avenir"/>
              <a:cs typeface="Avenir"/>
              <a:sym typeface="Avenir"/>
            </a:endParaRPr>
          </a:p>
        </p:txBody>
      </p:sp>
      <p:sp>
        <p:nvSpPr>
          <p:cNvPr id="817" name="Google Shape;817;p136"/>
          <p:cNvSpPr/>
          <p:nvPr/>
        </p:nvSpPr>
        <p:spPr>
          <a:xfrm>
            <a:off x="3914751" y="1212500"/>
            <a:ext cx="1013700" cy="1013700"/>
          </a:xfrm>
          <a:prstGeom prst="ellipse">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18" name="Google Shape;818;p136"/>
          <p:cNvPicPr preferRelativeResize="0"/>
          <p:nvPr/>
        </p:nvPicPr>
        <p:blipFill>
          <a:blip r:embed="rId4">
            <a:alphaModFix/>
          </a:blip>
          <a:stretch>
            <a:fillRect/>
          </a:stretch>
        </p:blipFill>
        <p:spPr>
          <a:xfrm>
            <a:off x="4097064" y="1350498"/>
            <a:ext cx="737672" cy="737672"/>
          </a:xfrm>
          <a:prstGeom prst="rect">
            <a:avLst/>
          </a:prstGeom>
          <a:noFill/>
          <a:ln>
            <a:noFill/>
          </a:ln>
        </p:spPr>
      </p:pic>
      <p:sp>
        <p:nvSpPr>
          <p:cNvPr id="819" name="Google Shape;819;p136"/>
          <p:cNvSpPr/>
          <p:nvPr/>
        </p:nvSpPr>
        <p:spPr>
          <a:xfrm>
            <a:off x="6072300" y="1088575"/>
            <a:ext cx="2710800" cy="3519900"/>
          </a:xfrm>
          <a:prstGeom prst="rect">
            <a:avLst/>
          </a:prstGeom>
          <a:solidFill>
            <a:srgbClr val="F3F3F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20" name="Google Shape;820;p136"/>
          <p:cNvSpPr txBox="1"/>
          <p:nvPr/>
        </p:nvSpPr>
        <p:spPr>
          <a:xfrm>
            <a:off x="6251988" y="2337988"/>
            <a:ext cx="2433300" cy="15429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300" b="1">
                <a:solidFill>
                  <a:schemeClr val="accent2"/>
                </a:solidFill>
                <a:latin typeface="Avenir"/>
                <a:ea typeface="Avenir"/>
                <a:cs typeface="Avenir"/>
                <a:sym typeface="Avenir"/>
              </a:rPr>
              <a:t>Therapeutics</a:t>
            </a:r>
            <a:endParaRPr sz="1100">
              <a:solidFill>
                <a:srgbClr val="999999"/>
              </a:solidFill>
              <a:latin typeface="Avenir"/>
              <a:ea typeface="Avenir"/>
              <a:cs typeface="Avenir"/>
              <a:sym typeface="Avenir"/>
            </a:endParaRPr>
          </a:p>
          <a:p>
            <a:pPr marL="0" lvl="0" indent="0" algn="l" rtl="0">
              <a:spcBef>
                <a:spcPts val="800"/>
              </a:spcBef>
              <a:spcAft>
                <a:spcPts val="0"/>
              </a:spcAft>
              <a:buNone/>
            </a:pPr>
            <a:r>
              <a:rPr lang="en">
                <a:solidFill>
                  <a:srgbClr val="666666"/>
                </a:solidFill>
                <a:latin typeface="Avenir"/>
                <a:ea typeface="Avenir"/>
                <a:cs typeface="Avenir"/>
                <a:sym typeface="Avenir"/>
              </a:rPr>
              <a:t>Leveraging data to accelerate drug discovery</a:t>
            </a:r>
            <a:endParaRPr>
              <a:solidFill>
                <a:srgbClr val="666666"/>
              </a:solidFill>
              <a:latin typeface="Avenir"/>
              <a:ea typeface="Avenir"/>
              <a:cs typeface="Avenir"/>
              <a:sym typeface="Avenir"/>
            </a:endParaRPr>
          </a:p>
          <a:p>
            <a:pPr marL="0" lvl="0" indent="0" algn="l" rtl="0">
              <a:spcBef>
                <a:spcPts val="800"/>
              </a:spcBef>
              <a:spcAft>
                <a:spcPts val="0"/>
              </a:spcAft>
              <a:buNone/>
            </a:pPr>
            <a:r>
              <a:rPr lang="en">
                <a:solidFill>
                  <a:srgbClr val="666666"/>
                </a:solidFill>
                <a:latin typeface="Avenir"/>
                <a:ea typeface="Avenir"/>
                <a:cs typeface="Avenir"/>
                <a:sym typeface="Avenir"/>
              </a:rPr>
              <a:t>Addressing unmet medical needs and rare conditions</a:t>
            </a:r>
            <a:endParaRPr>
              <a:solidFill>
                <a:srgbClr val="666666"/>
              </a:solidFill>
              <a:latin typeface="Avenir"/>
              <a:ea typeface="Avenir"/>
              <a:cs typeface="Avenir"/>
              <a:sym typeface="Avenir"/>
            </a:endParaRPr>
          </a:p>
        </p:txBody>
      </p:sp>
      <p:grpSp>
        <p:nvGrpSpPr>
          <p:cNvPr id="821" name="Google Shape;821;p136"/>
          <p:cNvGrpSpPr/>
          <p:nvPr/>
        </p:nvGrpSpPr>
        <p:grpSpPr>
          <a:xfrm>
            <a:off x="6920910" y="1212538"/>
            <a:ext cx="1013625" cy="1013625"/>
            <a:chOff x="8932147" y="1616717"/>
            <a:chExt cx="1351500" cy="1351500"/>
          </a:xfrm>
        </p:grpSpPr>
        <p:sp>
          <p:nvSpPr>
            <p:cNvPr id="822" name="Google Shape;822;p136"/>
            <p:cNvSpPr/>
            <p:nvPr/>
          </p:nvSpPr>
          <p:spPr>
            <a:xfrm>
              <a:off x="8932147" y="1616717"/>
              <a:ext cx="1351500" cy="1351500"/>
            </a:xfrm>
            <a:prstGeom prst="ellipse">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23" name="Google Shape;823;p136"/>
            <p:cNvPicPr preferRelativeResize="0"/>
            <p:nvPr/>
          </p:nvPicPr>
          <p:blipFill>
            <a:blip r:embed="rId5">
              <a:alphaModFix/>
            </a:blip>
            <a:stretch>
              <a:fillRect/>
            </a:stretch>
          </p:blipFill>
          <p:spPr>
            <a:xfrm>
              <a:off x="9147717" y="1832294"/>
              <a:ext cx="920452" cy="920452"/>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37"/>
          <p:cNvSpPr txBox="1">
            <a:spLocks noGrp="1"/>
          </p:cNvSpPr>
          <p:nvPr>
            <p:ph type="title"/>
          </p:nvPr>
        </p:nvSpPr>
        <p:spPr>
          <a:xfrm>
            <a:off x="342700" y="439931"/>
            <a:ext cx="8172300" cy="579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3000"/>
              <a:buFont typeface="Helvetica Neue"/>
              <a:buNone/>
            </a:pPr>
            <a:r>
              <a:rPr lang="en" sz="3600" i="0" u="none" strike="noStrike" cap="none">
                <a:solidFill>
                  <a:schemeClr val="dk1"/>
                </a:solidFill>
                <a:latin typeface="Avenir"/>
                <a:ea typeface="Avenir"/>
                <a:cs typeface="Avenir"/>
                <a:sym typeface="Avenir"/>
              </a:rPr>
              <a:t>The 23andMe research platform is </a:t>
            </a:r>
            <a:r>
              <a:rPr lang="en" sz="3600">
                <a:latin typeface="Avenir"/>
                <a:ea typeface="Avenir"/>
                <a:cs typeface="Avenir"/>
                <a:sym typeface="Avenir"/>
              </a:rPr>
              <a:t>a new paradigm in biomedical research</a:t>
            </a:r>
            <a:endParaRPr sz="3600" i="0" u="none" strike="noStrike" cap="none">
              <a:solidFill>
                <a:schemeClr val="dk1"/>
              </a:solidFill>
              <a:latin typeface="Avenir"/>
              <a:ea typeface="Avenir"/>
              <a:cs typeface="Avenir"/>
              <a:sym typeface="Avenir"/>
            </a:endParaRPr>
          </a:p>
        </p:txBody>
      </p:sp>
      <p:grpSp>
        <p:nvGrpSpPr>
          <p:cNvPr id="829" name="Google Shape;829;p137"/>
          <p:cNvGrpSpPr/>
          <p:nvPr/>
        </p:nvGrpSpPr>
        <p:grpSpPr>
          <a:xfrm>
            <a:off x="2667198" y="2149968"/>
            <a:ext cx="1563557" cy="1563557"/>
            <a:chOff x="4693920" y="2343549"/>
            <a:chExt cx="2473200" cy="2473200"/>
          </a:xfrm>
        </p:grpSpPr>
        <p:sp>
          <p:nvSpPr>
            <p:cNvPr id="830" name="Google Shape;830;p137"/>
            <p:cNvSpPr/>
            <p:nvPr/>
          </p:nvSpPr>
          <p:spPr>
            <a:xfrm>
              <a:off x="4693920" y="2343549"/>
              <a:ext cx="2473200" cy="247320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a:ea typeface="Helvetica Neue"/>
                <a:cs typeface="Helvetica Neue"/>
                <a:sym typeface="Helvetica Neue"/>
              </a:endParaRPr>
            </a:p>
          </p:txBody>
        </p:sp>
        <p:pic>
          <p:nvPicPr>
            <p:cNvPr id="831" name="Google Shape;831;p137" descr="rawdata.png"/>
            <p:cNvPicPr preferRelativeResize="0"/>
            <p:nvPr/>
          </p:nvPicPr>
          <p:blipFill rotWithShape="1">
            <a:blip r:embed="rId3">
              <a:alphaModFix/>
            </a:blip>
            <a:srcRect/>
            <a:stretch/>
          </p:blipFill>
          <p:spPr>
            <a:xfrm>
              <a:off x="5344921" y="2801147"/>
              <a:ext cx="1171220" cy="1558027"/>
            </a:xfrm>
            <a:prstGeom prst="rect">
              <a:avLst/>
            </a:prstGeom>
            <a:noFill/>
            <a:ln>
              <a:noFill/>
            </a:ln>
          </p:spPr>
        </p:pic>
      </p:grpSp>
      <p:sp>
        <p:nvSpPr>
          <p:cNvPr id="832" name="Google Shape;832;p137"/>
          <p:cNvSpPr txBox="1"/>
          <p:nvPr/>
        </p:nvSpPr>
        <p:spPr>
          <a:xfrm>
            <a:off x="2262589" y="2693053"/>
            <a:ext cx="404400" cy="542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8A8C90"/>
                </a:solidFill>
                <a:latin typeface="Helvetica Neue"/>
                <a:ea typeface="Helvetica Neue"/>
                <a:cs typeface="Helvetica Neue"/>
                <a:sym typeface="Helvetica Neue"/>
              </a:rPr>
              <a:t>+</a:t>
            </a:r>
            <a:endParaRPr sz="2400" b="1" i="0" u="none" strike="noStrike" cap="none">
              <a:solidFill>
                <a:srgbClr val="8A8C90"/>
              </a:solidFill>
              <a:latin typeface="Helvetica Neue"/>
              <a:ea typeface="Helvetica Neue"/>
              <a:cs typeface="Helvetica Neue"/>
              <a:sym typeface="Helvetica Neue"/>
            </a:endParaRPr>
          </a:p>
        </p:txBody>
      </p:sp>
      <p:grpSp>
        <p:nvGrpSpPr>
          <p:cNvPr id="833" name="Google Shape;833;p137"/>
          <p:cNvGrpSpPr/>
          <p:nvPr/>
        </p:nvGrpSpPr>
        <p:grpSpPr>
          <a:xfrm>
            <a:off x="596848" y="2180305"/>
            <a:ext cx="1567601" cy="1567601"/>
            <a:chOff x="1056640" y="2343549"/>
            <a:chExt cx="2656500" cy="2656500"/>
          </a:xfrm>
        </p:grpSpPr>
        <p:sp>
          <p:nvSpPr>
            <p:cNvPr id="834" name="Google Shape;834;p137"/>
            <p:cNvSpPr/>
            <p:nvPr/>
          </p:nvSpPr>
          <p:spPr>
            <a:xfrm>
              <a:off x="1056640" y="2343549"/>
              <a:ext cx="2656500" cy="265650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a:ea typeface="Helvetica Neue"/>
                <a:cs typeface="Helvetica Neue"/>
                <a:sym typeface="Helvetica Neue"/>
              </a:endParaRPr>
            </a:p>
          </p:txBody>
        </p:sp>
        <p:pic>
          <p:nvPicPr>
            <p:cNvPr id="835" name="Google Shape;835;p137" descr="Consumers.png"/>
            <p:cNvPicPr preferRelativeResize="0"/>
            <p:nvPr/>
          </p:nvPicPr>
          <p:blipFill rotWithShape="1">
            <a:blip r:embed="rId4">
              <a:alphaModFix/>
            </a:blip>
            <a:srcRect/>
            <a:stretch/>
          </p:blipFill>
          <p:spPr>
            <a:xfrm>
              <a:off x="1711504" y="2932159"/>
              <a:ext cx="1346821" cy="1479329"/>
            </a:xfrm>
            <a:prstGeom prst="rect">
              <a:avLst/>
            </a:prstGeom>
            <a:noFill/>
            <a:ln>
              <a:noFill/>
            </a:ln>
          </p:spPr>
        </p:pic>
      </p:grpSp>
      <p:grpSp>
        <p:nvGrpSpPr>
          <p:cNvPr id="836" name="Google Shape;836;p137"/>
          <p:cNvGrpSpPr/>
          <p:nvPr/>
        </p:nvGrpSpPr>
        <p:grpSpPr>
          <a:xfrm>
            <a:off x="6515937" y="2182303"/>
            <a:ext cx="2026498" cy="1563600"/>
            <a:chOff x="5687662" y="1972003"/>
            <a:chExt cx="2026498" cy="1563600"/>
          </a:xfrm>
        </p:grpSpPr>
        <p:sp>
          <p:nvSpPr>
            <p:cNvPr id="837" name="Google Shape;837;p137"/>
            <p:cNvSpPr txBox="1"/>
            <p:nvPr/>
          </p:nvSpPr>
          <p:spPr>
            <a:xfrm>
              <a:off x="5687662" y="2482753"/>
              <a:ext cx="404400" cy="542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8A8C90"/>
                  </a:solidFill>
                  <a:latin typeface="Helvetica Neue"/>
                  <a:ea typeface="Helvetica Neue"/>
                  <a:cs typeface="Helvetica Neue"/>
                  <a:sym typeface="Helvetica Neue"/>
                </a:rPr>
                <a:t>=</a:t>
              </a:r>
              <a:endParaRPr sz="2400" b="1" i="0" u="none" strike="noStrike" cap="none">
                <a:solidFill>
                  <a:srgbClr val="8A8C90"/>
                </a:solidFill>
                <a:latin typeface="Helvetica Neue"/>
                <a:ea typeface="Helvetica Neue"/>
                <a:cs typeface="Helvetica Neue"/>
                <a:sym typeface="Helvetica Neue"/>
              </a:endParaRPr>
            </a:p>
          </p:txBody>
        </p:sp>
        <p:sp>
          <p:nvSpPr>
            <p:cNvPr id="838" name="Google Shape;838;p137"/>
            <p:cNvSpPr/>
            <p:nvPr/>
          </p:nvSpPr>
          <p:spPr>
            <a:xfrm>
              <a:off x="6150560" y="1972003"/>
              <a:ext cx="1563600" cy="1563600"/>
            </a:xfrm>
            <a:prstGeom prst="ellipse">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a:ea typeface="Helvetica Neue"/>
                <a:cs typeface="Helvetica Neue"/>
                <a:sym typeface="Helvetica Neue"/>
              </a:endParaRPr>
            </a:p>
          </p:txBody>
        </p:sp>
        <p:pic>
          <p:nvPicPr>
            <p:cNvPr id="839" name="Google Shape;839;p137"/>
            <p:cNvPicPr preferRelativeResize="0"/>
            <p:nvPr/>
          </p:nvPicPr>
          <p:blipFill>
            <a:blip r:embed="rId5">
              <a:alphaModFix/>
            </a:blip>
            <a:stretch>
              <a:fillRect/>
            </a:stretch>
          </p:blipFill>
          <p:spPr>
            <a:xfrm>
              <a:off x="6570237" y="2255475"/>
              <a:ext cx="724226" cy="996650"/>
            </a:xfrm>
            <a:prstGeom prst="rect">
              <a:avLst/>
            </a:prstGeom>
            <a:noFill/>
            <a:ln>
              <a:noFill/>
            </a:ln>
          </p:spPr>
        </p:pic>
      </p:grpSp>
      <p:grpSp>
        <p:nvGrpSpPr>
          <p:cNvPr id="840" name="Google Shape;840;p137"/>
          <p:cNvGrpSpPr/>
          <p:nvPr/>
        </p:nvGrpSpPr>
        <p:grpSpPr>
          <a:xfrm>
            <a:off x="4780824" y="2149974"/>
            <a:ext cx="1563555" cy="1567156"/>
            <a:chOff x="6674238" y="2448225"/>
            <a:chExt cx="2400300" cy="2400300"/>
          </a:xfrm>
        </p:grpSpPr>
        <p:sp>
          <p:nvSpPr>
            <p:cNvPr id="841" name="Google Shape;841;p137"/>
            <p:cNvSpPr/>
            <p:nvPr/>
          </p:nvSpPr>
          <p:spPr>
            <a:xfrm>
              <a:off x="6674238" y="2448225"/>
              <a:ext cx="2400300" cy="240030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Helvetica Neue"/>
                <a:ea typeface="Helvetica Neue"/>
                <a:cs typeface="Helvetica Neue"/>
                <a:sym typeface="Helvetica Neue"/>
              </a:endParaRPr>
            </a:p>
          </p:txBody>
        </p:sp>
        <p:pic>
          <p:nvPicPr>
            <p:cNvPr id="842" name="Google Shape;842;p137"/>
            <p:cNvPicPr preferRelativeResize="0"/>
            <p:nvPr/>
          </p:nvPicPr>
          <p:blipFill>
            <a:blip r:embed="rId6">
              <a:alphaModFix/>
            </a:blip>
            <a:stretch>
              <a:fillRect/>
            </a:stretch>
          </p:blipFill>
          <p:spPr>
            <a:xfrm>
              <a:off x="7097525" y="2835350"/>
              <a:ext cx="1643726" cy="1643726"/>
            </a:xfrm>
            <a:prstGeom prst="rect">
              <a:avLst/>
            </a:prstGeom>
            <a:noFill/>
            <a:ln>
              <a:noFill/>
            </a:ln>
          </p:spPr>
        </p:pic>
      </p:grpSp>
      <p:sp>
        <p:nvSpPr>
          <p:cNvPr id="843" name="Google Shape;843;p137"/>
          <p:cNvSpPr txBox="1"/>
          <p:nvPr/>
        </p:nvSpPr>
        <p:spPr>
          <a:xfrm>
            <a:off x="4315772" y="2693053"/>
            <a:ext cx="404400" cy="542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8A8C90"/>
                </a:solidFill>
                <a:latin typeface="Helvetica Neue"/>
                <a:ea typeface="Helvetica Neue"/>
                <a:cs typeface="Helvetica Neue"/>
                <a:sym typeface="Helvetica Neue"/>
              </a:rPr>
              <a:t>+</a:t>
            </a:r>
            <a:endParaRPr sz="2400" b="1" i="0" u="none" strike="noStrike" cap="none">
              <a:solidFill>
                <a:srgbClr val="8A8C9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38"/>
          <p:cNvSpPr txBox="1">
            <a:spLocks noGrp="1"/>
          </p:cNvSpPr>
          <p:nvPr>
            <p:ph type="title"/>
          </p:nvPr>
        </p:nvSpPr>
        <p:spPr>
          <a:xfrm>
            <a:off x="342700" y="439931"/>
            <a:ext cx="8172300" cy="579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Each research participant provides 500,000+ genotypic data points</a:t>
            </a:r>
            <a:endParaRPr/>
          </a:p>
        </p:txBody>
      </p:sp>
      <p:sp>
        <p:nvSpPr>
          <p:cNvPr id="849" name="Google Shape;849;p138"/>
          <p:cNvSpPr txBox="1"/>
          <p:nvPr/>
        </p:nvSpPr>
        <p:spPr>
          <a:xfrm>
            <a:off x="3808763" y="2104763"/>
            <a:ext cx="4442700" cy="1848300"/>
          </a:xfrm>
          <a:prstGeom prst="rect">
            <a:avLst/>
          </a:prstGeom>
          <a:noFill/>
          <a:ln>
            <a:noFill/>
          </a:ln>
        </p:spPr>
        <p:txBody>
          <a:bodyPr spcFirstLastPara="1" wrap="square" lIns="68575" tIns="68575" rIns="68575" bIns="68575" anchor="t" anchorCtr="0">
            <a:noAutofit/>
          </a:bodyPr>
          <a:lstStyle/>
          <a:p>
            <a:pPr marL="0" lvl="0" indent="0" algn="ctr" rtl="0">
              <a:lnSpc>
                <a:spcPct val="150000"/>
              </a:lnSpc>
              <a:spcBef>
                <a:spcPts val="0"/>
              </a:spcBef>
              <a:spcAft>
                <a:spcPts val="0"/>
              </a:spcAft>
              <a:buNone/>
            </a:pPr>
            <a:r>
              <a:rPr lang="en" sz="2700">
                <a:solidFill>
                  <a:schemeClr val="dk1"/>
                </a:solidFill>
                <a:latin typeface="Courier New"/>
                <a:ea typeface="Courier New"/>
                <a:cs typeface="Courier New"/>
                <a:sym typeface="Courier New"/>
              </a:rPr>
              <a:t>TCGTGCAT</a:t>
            </a:r>
            <a:r>
              <a:rPr lang="en" sz="2700" b="1">
                <a:solidFill>
                  <a:srgbClr val="1CCAFF"/>
                </a:solidFill>
                <a:latin typeface="Courier New"/>
                <a:ea typeface="Courier New"/>
                <a:cs typeface="Courier New"/>
                <a:sym typeface="Courier New"/>
              </a:rPr>
              <a:t>A</a:t>
            </a:r>
            <a:r>
              <a:rPr lang="en" sz="2700">
                <a:solidFill>
                  <a:schemeClr val="dk1"/>
                </a:solidFill>
                <a:latin typeface="Courier New"/>
                <a:ea typeface="Courier New"/>
                <a:cs typeface="Courier New"/>
                <a:sym typeface="Courier New"/>
              </a:rPr>
              <a:t>CGCATCAGTAT</a:t>
            </a:r>
            <a:endParaRPr sz="2700">
              <a:solidFill>
                <a:schemeClr val="dk1"/>
              </a:solidFill>
              <a:latin typeface="Courier New"/>
              <a:ea typeface="Courier New"/>
              <a:cs typeface="Courier New"/>
              <a:sym typeface="Courier New"/>
            </a:endParaRPr>
          </a:p>
          <a:p>
            <a:pPr marL="0" lvl="0" indent="0" algn="ctr" rtl="0">
              <a:lnSpc>
                <a:spcPct val="150000"/>
              </a:lnSpc>
              <a:spcBef>
                <a:spcPts val="0"/>
              </a:spcBef>
              <a:spcAft>
                <a:spcPts val="0"/>
              </a:spcAft>
              <a:buNone/>
            </a:pPr>
            <a:r>
              <a:rPr lang="en" sz="2700">
                <a:solidFill>
                  <a:schemeClr val="dk1"/>
                </a:solidFill>
                <a:latin typeface="Courier New"/>
                <a:ea typeface="Courier New"/>
                <a:cs typeface="Courier New"/>
                <a:sym typeface="Courier New"/>
              </a:rPr>
              <a:t>TCGTGCAT</a:t>
            </a:r>
            <a:r>
              <a:rPr lang="en" sz="2700" b="1">
                <a:solidFill>
                  <a:srgbClr val="D72367"/>
                </a:solidFill>
                <a:latin typeface="Courier New"/>
                <a:ea typeface="Courier New"/>
                <a:cs typeface="Courier New"/>
                <a:sym typeface="Courier New"/>
              </a:rPr>
              <a:t>T</a:t>
            </a:r>
            <a:r>
              <a:rPr lang="en" sz="2700">
                <a:solidFill>
                  <a:schemeClr val="dk1"/>
                </a:solidFill>
                <a:latin typeface="Courier New"/>
                <a:ea typeface="Courier New"/>
                <a:cs typeface="Courier New"/>
                <a:sym typeface="Courier New"/>
              </a:rPr>
              <a:t>CGCATCAGTAT</a:t>
            </a:r>
            <a:endParaRPr sz="2700">
              <a:solidFill>
                <a:schemeClr val="dk1"/>
              </a:solidFill>
              <a:latin typeface="Courier New"/>
              <a:ea typeface="Courier New"/>
              <a:cs typeface="Courier New"/>
              <a:sym typeface="Courier New"/>
            </a:endParaRPr>
          </a:p>
          <a:p>
            <a:pPr marL="0" lvl="0" indent="0" algn="ctr" rtl="0">
              <a:lnSpc>
                <a:spcPct val="150000"/>
              </a:lnSpc>
              <a:spcBef>
                <a:spcPts val="0"/>
              </a:spcBef>
              <a:spcAft>
                <a:spcPts val="0"/>
              </a:spcAft>
              <a:buNone/>
            </a:pPr>
            <a:r>
              <a:rPr lang="en" sz="2700">
                <a:solidFill>
                  <a:schemeClr val="dk1"/>
                </a:solidFill>
                <a:latin typeface="Courier New"/>
                <a:ea typeface="Courier New"/>
                <a:cs typeface="Courier New"/>
                <a:sym typeface="Courier New"/>
              </a:rPr>
              <a:t>TCGTGCAT</a:t>
            </a:r>
            <a:r>
              <a:rPr lang="en" sz="2700" b="1">
                <a:solidFill>
                  <a:srgbClr val="92C746"/>
                </a:solidFill>
                <a:latin typeface="Courier New"/>
                <a:ea typeface="Courier New"/>
                <a:cs typeface="Courier New"/>
                <a:sym typeface="Courier New"/>
              </a:rPr>
              <a:t>A</a:t>
            </a:r>
            <a:r>
              <a:rPr lang="en" sz="2700">
                <a:solidFill>
                  <a:schemeClr val="dk1"/>
                </a:solidFill>
                <a:latin typeface="Courier New"/>
                <a:ea typeface="Courier New"/>
                <a:cs typeface="Courier New"/>
                <a:sym typeface="Courier New"/>
              </a:rPr>
              <a:t>CGCATCAGTAT</a:t>
            </a:r>
            <a:endParaRPr sz="2700">
              <a:solidFill>
                <a:schemeClr val="dk1"/>
              </a:solidFill>
              <a:latin typeface="Courier New"/>
              <a:ea typeface="Courier New"/>
              <a:cs typeface="Courier New"/>
              <a:sym typeface="Courier New"/>
            </a:endParaRPr>
          </a:p>
        </p:txBody>
      </p:sp>
      <p:pic>
        <p:nvPicPr>
          <p:cNvPr id="850" name="Google Shape;850;p138"/>
          <p:cNvPicPr preferRelativeResize="0"/>
          <p:nvPr/>
        </p:nvPicPr>
        <p:blipFill>
          <a:blip r:embed="rId3">
            <a:alphaModFix/>
          </a:blip>
          <a:stretch>
            <a:fillRect/>
          </a:stretch>
        </p:blipFill>
        <p:spPr>
          <a:xfrm>
            <a:off x="965100" y="2049544"/>
            <a:ext cx="2351362" cy="19588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39"/>
          <p:cNvSpPr txBox="1">
            <a:spLocks noGrp="1"/>
          </p:cNvSpPr>
          <p:nvPr>
            <p:ph type="body" idx="4294967295"/>
          </p:nvPr>
        </p:nvSpPr>
        <p:spPr>
          <a:xfrm>
            <a:off x="342900" y="1188701"/>
            <a:ext cx="4229100" cy="2217300"/>
          </a:xfrm>
          <a:prstGeom prst="rect">
            <a:avLst/>
          </a:prstGeom>
        </p:spPr>
        <p:txBody>
          <a:bodyPr spcFirstLastPara="1" wrap="square" lIns="68575" tIns="68575" rIns="68575" bIns="68575" anchor="t" anchorCtr="0">
            <a:noAutofit/>
          </a:bodyPr>
          <a:lstStyle/>
          <a:p>
            <a:pPr marL="177800" lvl="0" indent="-38100" algn="l" rtl="0">
              <a:lnSpc>
                <a:spcPct val="115000"/>
              </a:lnSpc>
              <a:spcBef>
                <a:spcPts val="0"/>
              </a:spcBef>
              <a:spcAft>
                <a:spcPts val="0"/>
              </a:spcAft>
              <a:buNone/>
            </a:pPr>
            <a:endParaRPr>
              <a:solidFill>
                <a:srgbClr val="666666"/>
              </a:solidFill>
              <a:latin typeface="Avenir"/>
              <a:ea typeface="Avenir"/>
              <a:cs typeface="Avenir"/>
              <a:sym typeface="Avenir"/>
            </a:endParaRPr>
          </a:p>
          <a:p>
            <a:pPr marL="177800" lvl="0" indent="-38100" algn="l" rtl="0">
              <a:lnSpc>
                <a:spcPct val="115000"/>
              </a:lnSpc>
              <a:spcBef>
                <a:spcPts val="0"/>
              </a:spcBef>
              <a:spcAft>
                <a:spcPts val="0"/>
              </a:spcAft>
              <a:buNone/>
            </a:pPr>
            <a:r>
              <a:rPr lang="en">
                <a:solidFill>
                  <a:srgbClr val="666666"/>
                </a:solidFill>
                <a:latin typeface="Avenir"/>
                <a:ea typeface="Avenir"/>
                <a:cs typeface="Avenir"/>
                <a:sym typeface="Avenir"/>
              </a:rPr>
              <a:t>Disease diagnoses</a:t>
            </a:r>
            <a:endParaRPr>
              <a:solidFill>
                <a:srgbClr val="666666"/>
              </a:solidFill>
              <a:latin typeface="Avenir"/>
              <a:ea typeface="Avenir"/>
              <a:cs typeface="Avenir"/>
              <a:sym typeface="Avenir"/>
            </a:endParaRPr>
          </a:p>
          <a:p>
            <a:pPr marL="177800" lvl="0" indent="-38100" algn="l" rtl="0">
              <a:lnSpc>
                <a:spcPct val="115000"/>
              </a:lnSpc>
              <a:spcBef>
                <a:spcPts val="800"/>
              </a:spcBef>
              <a:spcAft>
                <a:spcPts val="0"/>
              </a:spcAft>
              <a:buNone/>
            </a:pPr>
            <a:r>
              <a:rPr lang="en">
                <a:solidFill>
                  <a:srgbClr val="666666"/>
                </a:solidFill>
                <a:latin typeface="Avenir"/>
                <a:ea typeface="Avenir"/>
                <a:cs typeface="Avenir"/>
                <a:sym typeface="Avenir"/>
              </a:rPr>
              <a:t>Medication usage, side effects</a:t>
            </a:r>
            <a:endParaRPr>
              <a:solidFill>
                <a:srgbClr val="666666"/>
              </a:solidFill>
              <a:latin typeface="Avenir"/>
              <a:ea typeface="Avenir"/>
              <a:cs typeface="Avenir"/>
              <a:sym typeface="Avenir"/>
            </a:endParaRPr>
          </a:p>
          <a:p>
            <a:pPr marL="177800" lvl="0" indent="-38100" algn="l" rtl="0">
              <a:lnSpc>
                <a:spcPct val="115000"/>
              </a:lnSpc>
              <a:spcBef>
                <a:spcPts val="800"/>
              </a:spcBef>
              <a:spcAft>
                <a:spcPts val="0"/>
              </a:spcAft>
              <a:buNone/>
            </a:pPr>
            <a:r>
              <a:rPr lang="en">
                <a:solidFill>
                  <a:srgbClr val="666666"/>
                </a:solidFill>
                <a:latin typeface="Avenir"/>
                <a:ea typeface="Avenir"/>
                <a:cs typeface="Avenir"/>
                <a:sym typeface="Avenir"/>
              </a:rPr>
              <a:t>Behavior and lifestyle</a:t>
            </a:r>
            <a:endParaRPr>
              <a:solidFill>
                <a:srgbClr val="666666"/>
              </a:solidFill>
              <a:latin typeface="Avenir"/>
              <a:ea typeface="Avenir"/>
              <a:cs typeface="Avenir"/>
              <a:sym typeface="Avenir"/>
            </a:endParaRPr>
          </a:p>
          <a:p>
            <a:pPr marL="177800" lvl="0" indent="-38100" algn="l" rtl="0">
              <a:lnSpc>
                <a:spcPct val="115000"/>
              </a:lnSpc>
              <a:spcBef>
                <a:spcPts val="800"/>
              </a:spcBef>
              <a:spcAft>
                <a:spcPts val="0"/>
              </a:spcAft>
              <a:buNone/>
            </a:pPr>
            <a:r>
              <a:rPr lang="en">
                <a:solidFill>
                  <a:srgbClr val="666666"/>
                </a:solidFill>
                <a:latin typeface="Avenir"/>
                <a:ea typeface="Avenir"/>
                <a:cs typeface="Avenir"/>
                <a:sym typeface="Avenir"/>
              </a:rPr>
              <a:t>Environmental exposures</a:t>
            </a:r>
            <a:endParaRPr>
              <a:solidFill>
                <a:srgbClr val="666666"/>
              </a:solidFill>
              <a:latin typeface="Avenir"/>
              <a:ea typeface="Avenir"/>
              <a:cs typeface="Avenir"/>
              <a:sym typeface="Avenir"/>
            </a:endParaRPr>
          </a:p>
          <a:p>
            <a:pPr marL="177800" lvl="0" indent="-38100" algn="l" rtl="0">
              <a:lnSpc>
                <a:spcPct val="115000"/>
              </a:lnSpc>
              <a:spcBef>
                <a:spcPts val="800"/>
              </a:spcBef>
              <a:spcAft>
                <a:spcPts val="0"/>
              </a:spcAft>
              <a:buNone/>
            </a:pPr>
            <a:r>
              <a:rPr lang="en">
                <a:solidFill>
                  <a:srgbClr val="666666"/>
                </a:solidFill>
                <a:latin typeface="Avenir"/>
                <a:ea typeface="Avenir"/>
                <a:cs typeface="Avenir"/>
                <a:sym typeface="Avenir"/>
              </a:rPr>
              <a:t>Family history</a:t>
            </a:r>
            <a:endParaRPr>
              <a:solidFill>
                <a:srgbClr val="666666"/>
              </a:solidFill>
              <a:latin typeface="Avenir"/>
              <a:ea typeface="Avenir"/>
              <a:cs typeface="Avenir"/>
              <a:sym typeface="Avenir"/>
            </a:endParaRPr>
          </a:p>
          <a:p>
            <a:pPr marL="0" lvl="0" indent="0" algn="l" rtl="0">
              <a:lnSpc>
                <a:spcPct val="115000"/>
              </a:lnSpc>
              <a:spcBef>
                <a:spcPts val="800"/>
              </a:spcBef>
              <a:spcAft>
                <a:spcPts val="800"/>
              </a:spcAft>
              <a:buNone/>
            </a:pPr>
            <a:endParaRPr>
              <a:solidFill>
                <a:srgbClr val="666666"/>
              </a:solidFill>
              <a:latin typeface="Avenir"/>
              <a:ea typeface="Avenir"/>
              <a:cs typeface="Avenir"/>
              <a:sym typeface="Avenir"/>
            </a:endParaRPr>
          </a:p>
        </p:txBody>
      </p:sp>
      <p:sp>
        <p:nvSpPr>
          <p:cNvPr id="856" name="Google Shape;856;p139"/>
          <p:cNvSpPr txBox="1">
            <a:spLocks noGrp="1"/>
          </p:cNvSpPr>
          <p:nvPr>
            <p:ph type="title"/>
          </p:nvPr>
        </p:nvSpPr>
        <p:spPr>
          <a:xfrm>
            <a:off x="342699" y="287525"/>
            <a:ext cx="6799500" cy="964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latin typeface="Avenir"/>
                <a:ea typeface="Avenir"/>
                <a:cs typeface="Avenir"/>
                <a:sym typeface="Avenir"/>
              </a:rPr>
              <a:t>Participants contribute phenotypic data via online surveys </a:t>
            </a:r>
            <a:endParaRPr>
              <a:latin typeface="Avenir"/>
              <a:ea typeface="Avenir"/>
              <a:cs typeface="Avenir"/>
              <a:sym typeface="Avenir"/>
            </a:endParaRPr>
          </a:p>
        </p:txBody>
      </p:sp>
      <p:pic>
        <p:nvPicPr>
          <p:cNvPr id="857" name="Google Shape;857;p139"/>
          <p:cNvPicPr preferRelativeResize="0"/>
          <p:nvPr/>
        </p:nvPicPr>
        <p:blipFill>
          <a:blip r:embed="rId3">
            <a:alphaModFix/>
          </a:blip>
          <a:stretch>
            <a:fillRect/>
          </a:stretch>
        </p:blipFill>
        <p:spPr>
          <a:xfrm>
            <a:off x="5765275" y="694975"/>
            <a:ext cx="3208975" cy="4031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grpSp>
        <p:nvGrpSpPr>
          <p:cNvPr id="863" name="Google Shape;863;p140"/>
          <p:cNvGrpSpPr/>
          <p:nvPr/>
        </p:nvGrpSpPr>
        <p:grpSpPr>
          <a:xfrm>
            <a:off x="375936" y="1580436"/>
            <a:ext cx="2179125" cy="2057579"/>
            <a:chOff x="2866097" y="3428881"/>
            <a:chExt cx="2905500" cy="2743439"/>
          </a:xfrm>
        </p:grpSpPr>
        <p:pic>
          <p:nvPicPr>
            <p:cNvPr id="864" name="Google Shape;864;p140"/>
            <p:cNvPicPr preferRelativeResize="0"/>
            <p:nvPr/>
          </p:nvPicPr>
          <p:blipFill rotWithShape="1">
            <a:blip r:embed="rId3">
              <a:alphaModFix/>
            </a:blip>
            <a:srcRect/>
            <a:stretch/>
          </p:blipFill>
          <p:spPr>
            <a:xfrm>
              <a:off x="2947192" y="3428881"/>
              <a:ext cx="2743439" cy="2743439"/>
            </a:xfrm>
            <a:prstGeom prst="rect">
              <a:avLst/>
            </a:prstGeom>
            <a:noFill/>
            <a:ln>
              <a:noFill/>
            </a:ln>
          </p:spPr>
        </p:pic>
        <p:sp>
          <p:nvSpPr>
            <p:cNvPr id="865" name="Google Shape;865;p140"/>
            <p:cNvSpPr/>
            <p:nvPr/>
          </p:nvSpPr>
          <p:spPr>
            <a:xfrm>
              <a:off x="2866097" y="3743867"/>
              <a:ext cx="2905500" cy="1688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4100" b="1">
                  <a:solidFill>
                    <a:srgbClr val="CE0F69"/>
                  </a:solidFill>
                  <a:latin typeface="Avenir"/>
                  <a:ea typeface="Avenir"/>
                  <a:cs typeface="Avenir"/>
                  <a:sym typeface="Avenir"/>
                </a:rPr>
                <a:t>7</a:t>
              </a:r>
              <a:r>
                <a:rPr lang="en" sz="4100" b="1" i="0" u="none" strike="noStrike" cap="none">
                  <a:solidFill>
                    <a:srgbClr val="CE0F69"/>
                  </a:solidFill>
                  <a:latin typeface="Avenir"/>
                  <a:ea typeface="Avenir"/>
                  <a:cs typeface="Avenir"/>
                  <a:sym typeface="Avenir"/>
                </a:rPr>
                <a:t>M+</a:t>
              </a:r>
              <a:endParaRPr sz="4100" b="1" i="0" u="none" strike="noStrike" cap="none">
                <a:solidFill>
                  <a:srgbClr val="CE0F69"/>
                </a:solidFill>
                <a:latin typeface="Avenir"/>
                <a:ea typeface="Avenir"/>
                <a:cs typeface="Avenir"/>
                <a:sym typeface="Avenir"/>
              </a:endParaRPr>
            </a:p>
            <a:p>
              <a:pPr marL="0" marR="0" lvl="2" indent="0" algn="ctr" rtl="0">
                <a:lnSpc>
                  <a:spcPct val="90000"/>
                </a:lnSpc>
                <a:spcBef>
                  <a:spcPts val="400"/>
                </a:spcBef>
                <a:spcAft>
                  <a:spcPts val="0"/>
                </a:spcAft>
                <a:buNone/>
              </a:pPr>
              <a:endParaRPr sz="1500" b="1" i="0" u="none" strike="noStrike" cap="none">
                <a:solidFill>
                  <a:srgbClr val="CE0F69"/>
                </a:solidFill>
                <a:latin typeface="Avenir"/>
                <a:ea typeface="Avenir"/>
                <a:cs typeface="Avenir"/>
                <a:sym typeface="Avenir"/>
              </a:endParaRPr>
            </a:p>
            <a:p>
              <a:pPr marL="0" marR="0" lvl="3" indent="0" algn="ctr" rtl="0">
                <a:lnSpc>
                  <a:spcPct val="90000"/>
                </a:lnSpc>
                <a:spcBef>
                  <a:spcPts val="400"/>
                </a:spcBef>
                <a:spcAft>
                  <a:spcPts val="0"/>
                </a:spcAft>
                <a:buNone/>
              </a:pPr>
              <a:r>
                <a:rPr lang="en" sz="1800" b="1">
                  <a:solidFill>
                    <a:srgbClr val="55575C"/>
                  </a:solidFill>
                  <a:latin typeface="Avenir"/>
                  <a:ea typeface="Avenir"/>
                  <a:cs typeface="Avenir"/>
                  <a:sym typeface="Avenir"/>
                </a:rPr>
                <a:t>c</a:t>
              </a:r>
              <a:r>
                <a:rPr lang="en" sz="1800" b="1" i="0" u="none" strike="noStrike" cap="none">
                  <a:solidFill>
                    <a:srgbClr val="55575C"/>
                  </a:solidFill>
                  <a:latin typeface="Avenir"/>
                  <a:ea typeface="Avenir"/>
                  <a:cs typeface="Avenir"/>
                  <a:sym typeface="Avenir"/>
                </a:rPr>
                <a:t>ustomers c</a:t>
              </a:r>
              <a:r>
                <a:rPr lang="en" sz="1800" b="1">
                  <a:solidFill>
                    <a:srgbClr val="55575C"/>
                  </a:solidFill>
                  <a:latin typeface="Avenir"/>
                  <a:ea typeface="Avenir"/>
                  <a:cs typeface="Avenir"/>
                  <a:sym typeface="Avenir"/>
                </a:rPr>
                <a:t>onsented to research</a:t>
              </a:r>
              <a:endParaRPr sz="1800" b="1" i="0" u="none" strike="noStrike" cap="none">
                <a:solidFill>
                  <a:srgbClr val="55575C"/>
                </a:solidFill>
                <a:latin typeface="Avenir"/>
                <a:ea typeface="Avenir"/>
                <a:cs typeface="Avenir"/>
                <a:sym typeface="Avenir"/>
              </a:endParaRPr>
            </a:p>
          </p:txBody>
        </p:sp>
        <p:cxnSp>
          <p:nvCxnSpPr>
            <p:cNvPr id="866" name="Google Shape;866;p140"/>
            <p:cNvCxnSpPr/>
            <p:nvPr/>
          </p:nvCxnSpPr>
          <p:spPr>
            <a:xfrm rot="10800000" flipH="1">
              <a:off x="3329673" y="4799815"/>
              <a:ext cx="1978500" cy="1500"/>
            </a:xfrm>
            <a:prstGeom prst="straightConnector1">
              <a:avLst/>
            </a:prstGeom>
            <a:noFill/>
            <a:ln w="38100" cap="rnd" cmpd="sng">
              <a:solidFill>
                <a:schemeClr val="accent6"/>
              </a:solidFill>
              <a:prstDash val="solid"/>
              <a:round/>
              <a:headEnd type="none" w="sm" len="sm"/>
              <a:tailEnd type="none" w="sm" len="sm"/>
            </a:ln>
          </p:spPr>
        </p:cxnSp>
      </p:grpSp>
      <p:grpSp>
        <p:nvGrpSpPr>
          <p:cNvPr id="867" name="Google Shape;867;p140"/>
          <p:cNvGrpSpPr/>
          <p:nvPr/>
        </p:nvGrpSpPr>
        <p:grpSpPr>
          <a:xfrm>
            <a:off x="4435573" y="1581061"/>
            <a:ext cx="2179125" cy="2057579"/>
            <a:chOff x="3069297" y="3428881"/>
            <a:chExt cx="2905500" cy="2743439"/>
          </a:xfrm>
        </p:grpSpPr>
        <p:pic>
          <p:nvPicPr>
            <p:cNvPr id="868" name="Google Shape;868;p140"/>
            <p:cNvPicPr preferRelativeResize="0"/>
            <p:nvPr/>
          </p:nvPicPr>
          <p:blipFill rotWithShape="1">
            <a:blip r:embed="rId3">
              <a:alphaModFix/>
            </a:blip>
            <a:srcRect/>
            <a:stretch/>
          </p:blipFill>
          <p:spPr>
            <a:xfrm>
              <a:off x="3150392" y="3428881"/>
              <a:ext cx="2743439" cy="2743439"/>
            </a:xfrm>
            <a:prstGeom prst="rect">
              <a:avLst/>
            </a:prstGeom>
            <a:noFill/>
            <a:ln>
              <a:noFill/>
            </a:ln>
          </p:spPr>
        </p:pic>
        <p:sp>
          <p:nvSpPr>
            <p:cNvPr id="869" name="Google Shape;869;p140"/>
            <p:cNvSpPr/>
            <p:nvPr/>
          </p:nvSpPr>
          <p:spPr>
            <a:xfrm>
              <a:off x="3069297" y="3845467"/>
              <a:ext cx="2905500" cy="1910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4100" b="1">
                  <a:solidFill>
                    <a:srgbClr val="CE0F69"/>
                  </a:solidFill>
                  <a:latin typeface="Avenir"/>
                  <a:ea typeface="Avenir"/>
                  <a:cs typeface="Avenir"/>
                  <a:sym typeface="Avenir"/>
                </a:rPr>
                <a:t>~50%</a:t>
              </a:r>
              <a:endParaRPr sz="4100" b="1" i="0" u="none" strike="noStrike" cap="none">
                <a:solidFill>
                  <a:srgbClr val="CE0F69"/>
                </a:solidFill>
                <a:latin typeface="Avenir"/>
                <a:ea typeface="Avenir"/>
                <a:cs typeface="Avenir"/>
                <a:sym typeface="Avenir"/>
              </a:endParaRPr>
            </a:p>
            <a:p>
              <a:pPr marL="0" marR="0" lvl="2" indent="0" algn="ctr" rtl="0">
                <a:lnSpc>
                  <a:spcPct val="90000"/>
                </a:lnSpc>
                <a:spcBef>
                  <a:spcPts val="400"/>
                </a:spcBef>
                <a:spcAft>
                  <a:spcPts val="0"/>
                </a:spcAft>
                <a:buNone/>
              </a:pPr>
              <a:endParaRPr sz="1500" b="1" i="0" u="none" strike="noStrike" cap="none">
                <a:solidFill>
                  <a:srgbClr val="CE0F69"/>
                </a:solidFill>
                <a:latin typeface="Avenir"/>
                <a:ea typeface="Avenir"/>
                <a:cs typeface="Avenir"/>
                <a:sym typeface="Avenir"/>
              </a:endParaRPr>
            </a:p>
            <a:p>
              <a:pPr marL="0" marR="0" lvl="3" indent="0" algn="ctr" rtl="0">
                <a:lnSpc>
                  <a:spcPct val="90000"/>
                </a:lnSpc>
                <a:spcBef>
                  <a:spcPts val="400"/>
                </a:spcBef>
                <a:spcAft>
                  <a:spcPts val="0"/>
                </a:spcAft>
                <a:buNone/>
              </a:pPr>
              <a:r>
                <a:rPr lang="en" sz="2100" b="1">
                  <a:solidFill>
                    <a:srgbClr val="55575C"/>
                  </a:solidFill>
                  <a:latin typeface="Avenir"/>
                  <a:ea typeface="Avenir"/>
                  <a:cs typeface="Avenir"/>
                  <a:sym typeface="Avenir"/>
                </a:rPr>
                <a:t>log in </a:t>
              </a:r>
              <a:endParaRPr sz="2100" b="1">
                <a:solidFill>
                  <a:srgbClr val="55575C"/>
                </a:solidFill>
                <a:latin typeface="Avenir"/>
                <a:ea typeface="Avenir"/>
                <a:cs typeface="Avenir"/>
                <a:sym typeface="Avenir"/>
              </a:endParaRPr>
            </a:p>
            <a:p>
              <a:pPr marL="0" marR="0" lvl="3" indent="0" algn="ctr" rtl="0">
                <a:lnSpc>
                  <a:spcPct val="90000"/>
                </a:lnSpc>
                <a:spcBef>
                  <a:spcPts val="400"/>
                </a:spcBef>
                <a:spcAft>
                  <a:spcPts val="0"/>
                </a:spcAft>
                <a:buNone/>
              </a:pPr>
              <a:r>
                <a:rPr lang="en" sz="2100" b="1">
                  <a:solidFill>
                    <a:srgbClr val="55575C"/>
                  </a:solidFill>
                  <a:latin typeface="Avenir"/>
                  <a:ea typeface="Avenir"/>
                  <a:cs typeface="Avenir"/>
                  <a:sym typeface="Avenir"/>
                </a:rPr>
                <a:t>quarterly</a:t>
              </a:r>
              <a:endParaRPr sz="2100" b="1" i="0" u="none" strike="noStrike" cap="none">
                <a:solidFill>
                  <a:srgbClr val="55575C"/>
                </a:solidFill>
                <a:latin typeface="Avenir"/>
                <a:ea typeface="Avenir"/>
                <a:cs typeface="Avenir"/>
                <a:sym typeface="Avenir"/>
              </a:endParaRPr>
            </a:p>
          </p:txBody>
        </p:sp>
        <p:cxnSp>
          <p:nvCxnSpPr>
            <p:cNvPr id="870" name="Google Shape;870;p140"/>
            <p:cNvCxnSpPr/>
            <p:nvPr/>
          </p:nvCxnSpPr>
          <p:spPr>
            <a:xfrm rot="10800000" flipH="1">
              <a:off x="3532873" y="4799815"/>
              <a:ext cx="1978500" cy="1500"/>
            </a:xfrm>
            <a:prstGeom prst="straightConnector1">
              <a:avLst/>
            </a:prstGeom>
            <a:noFill/>
            <a:ln w="38100" cap="rnd" cmpd="sng">
              <a:solidFill>
                <a:schemeClr val="accent6"/>
              </a:solidFill>
              <a:prstDash val="solid"/>
              <a:round/>
              <a:headEnd type="none" w="sm" len="sm"/>
              <a:tailEnd type="none" w="sm" len="sm"/>
            </a:ln>
          </p:spPr>
        </p:cxnSp>
      </p:grpSp>
      <p:grpSp>
        <p:nvGrpSpPr>
          <p:cNvPr id="871" name="Google Shape;871;p140"/>
          <p:cNvGrpSpPr/>
          <p:nvPr/>
        </p:nvGrpSpPr>
        <p:grpSpPr>
          <a:xfrm>
            <a:off x="6539470" y="2647861"/>
            <a:ext cx="2057579" cy="2057579"/>
            <a:chOff x="8866111" y="3632081"/>
            <a:chExt cx="2743438" cy="2743439"/>
          </a:xfrm>
        </p:grpSpPr>
        <p:pic>
          <p:nvPicPr>
            <p:cNvPr id="872" name="Google Shape;872;p140"/>
            <p:cNvPicPr preferRelativeResize="0"/>
            <p:nvPr/>
          </p:nvPicPr>
          <p:blipFill rotWithShape="1">
            <a:blip r:embed="rId3">
              <a:alphaModFix/>
            </a:blip>
            <a:srcRect/>
            <a:stretch/>
          </p:blipFill>
          <p:spPr>
            <a:xfrm>
              <a:off x="8866111" y="3632081"/>
              <a:ext cx="2743438" cy="2743439"/>
            </a:xfrm>
            <a:prstGeom prst="rect">
              <a:avLst/>
            </a:prstGeom>
            <a:noFill/>
            <a:ln>
              <a:noFill/>
            </a:ln>
          </p:spPr>
        </p:pic>
        <p:sp>
          <p:nvSpPr>
            <p:cNvPr id="873" name="Google Shape;873;p140"/>
            <p:cNvSpPr/>
            <p:nvPr/>
          </p:nvSpPr>
          <p:spPr>
            <a:xfrm>
              <a:off x="9000400" y="3849833"/>
              <a:ext cx="2481900" cy="21111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4100" b="1">
                  <a:solidFill>
                    <a:srgbClr val="CE0F69"/>
                  </a:solidFill>
                  <a:latin typeface="Avenir"/>
                  <a:ea typeface="Avenir"/>
                  <a:cs typeface="Avenir"/>
                  <a:sym typeface="Avenir"/>
                </a:rPr>
                <a:t>2B+</a:t>
              </a:r>
              <a:endParaRPr sz="1500" b="1" i="0" u="none" strike="noStrike" cap="none">
                <a:solidFill>
                  <a:srgbClr val="CE0F69"/>
                </a:solidFill>
                <a:latin typeface="Avenir"/>
                <a:ea typeface="Avenir"/>
                <a:cs typeface="Avenir"/>
                <a:sym typeface="Avenir"/>
              </a:endParaRPr>
            </a:p>
            <a:p>
              <a:pPr marL="0" marR="0" lvl="3" indent="0" algn="ctr" rtl="0">
                <a:lnSpc>
                  <a:spcPct val="90000"/>
                </a:lnSpc>
                <a:spcBef>
                  <a:spcPts val="400"/>
                </a:spcBef>
                <a:spcAft>
                  <a:spcPts val="0"/>
                </a:spcAft>
                <a:buNone/>
              </a:pPr>
              <a:endParaRPr sz="800" b="1" i="0" u="none" strike="noStrike" cap="none">
                <a:solidFill>
                  <a:srgbClr val="55575C"/>
                </a:solidFill>
                <a:latin typeface="Avenir"/>
                <a:ea typeface="Avenir"/>
                <a:cs typeface="Avenir"/>
                <a:sym typeface="Avenir"/>
              </a:endParaRPr>
            </a:p>
            <a:p>
              <a:pPr marL="0" marR="0" lvl="3" indent="0" algn="ctr" rtl="0">
                <a:lnSpc>
                  <a:spcPct val="90000"/>
                </a:lnSpc>
                <a:spcBef>
                  <a:spcPts val="400"/>
                </a:spcBef>
                <a:spcAft>
                  <a:spcPts val="0"/>
                </a:spcAft>
                <a:buNone/>
              </a:pPr>
              <a:r>
                <a:rPr lang="en" sz="2100" b="1" i="0" u="none" strike="noStrike" cap="none">
                  <a:solidFill>
                    <a:srgbClr val="55575C"/>
                  </a:solidFill>
                  <a:latin typeface="Avenir"/>
                  <a:ea typeface="Avenir"/>
                  <a:cs typeface="Avenir"/>
                  <a:sym typeface="Avenir"/>
                </a:rPr>
                <a:t>survey questions answered</a:t>
              </a:r>
              <a:endParaRPr sz="2100" b="1" i="0" u="none" strike="noStrike" cap="none">
                <a:solidFill>
                  <a:srgbClr val="55575C"/>
                </a:solidFill>
                <a:latin typeface="Avenir"/>
                <a:ea typeface="Avenir"/>
                <a:cs typeface="Avenir"/>
                <a:sym typeface="Avenir"/>
              </a:endParaRPr>
            </a:p>
          </p:txBody>
        </p:sp>
        <p:cxnSp>
          <p:nvCxnSpPr>
            <p:cNvPr id="874" name="Google Shape;874;p140"/>
            <p:cNvCxnSpPr/>
            <p:nvPr/>
          </p:nvCxnSpPr>
          <p:spPr>
            <a:xfrm rot="10800000" flipH="1">
              <a:off x="9248592" y="4799815"/>
              <a:ext cx="1978500" cy="1500"/>
            </a:xfrm>
            <a:prstGeom prst="straightConnector1">
              <a:avLst/>
            </a:prstGeom>
            <a:noFill/>
            <a:ln w="38100" cap="rnd" cmpd="sng">
              <a:solidFill>
                <a:schemeClr val="accent6"/>
              </a:solidFill>
              <a:prstDash val="solid"/>
              <a:round/>
              <a:headEnd type="none" w="sm" len="sm"/>
              <a:tailEnd type="none" w="sm" len="sm"/>
            </a:ln>
          </p:spPr>
        </p:cxnSp>
      </p:grpSp>
      <p:grpSp>
        <p:nvGrpSpPr>
          <p:cNvPr id="875" name="Google Shape;875;p140"/>
          <p:cNvGrpSpPr/>
          <p:nvPr/>
        </p:nvGrpSpPr>
        <p:grpSpPr>
          <a:xfrm>
            <a:off x="2447260" y="2647861"/>
            <a:ext cx="2057579" cy="2057579"/>
            <a:chOff x="5859396" y="584081"/>
            <a:chExt cx="2743439" cy="2743438"/>
          </a:xfrm>
        </p:grpSpPr>
        <p:pic>
          <p:nvPicPr>
            <p:cNvPr id="876" name="Google Shape;876;p140"/>
            <p:cNvPicPr preferRelativeResize="0"/>
            <p:nvPr/>
          </p:nvPicPr>
          <p:blipFill rotWithShape="1">
            <a:blip r:embed="rId3">
              <a:alphaModFix/>
            </a:blip>
            <a:srcRect/>
            <a:stretch/>
          </p:blipFill>
          <p:spPr>
            <a:xfrm>
              <a:off x="5859396" y="584081"/>
              <a:ext cx="2743439" cy="2743438"/>
            </a:xfrm>
            <a:prstGeom prst="rect">
              <a:avLst/>
            </a:prstGeom>
            <a:noFill/>
            <a:ln>
              <a:noFill/>
            </a:ln>
          </p:spPr>
        </p:pic>
        <p:sp>
          <p:nvSpPr>
            <p:cNvPr id="877" name="Google Shape;877;p140"/>
            <p:cNvSpPr/>
            <p:nvPr/>
          </p:nvSpPr>
          <p:spPr>
            <a:xfrm>
              <a:off x="6003116" y="1000667"/>
              <a:ext cx="2507400" cy="1910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4100" b="1">
                  <a:solidFill>
                    <a:srgbClr val="CE0F69"/>
                  </a:solidFill>
                  <a:latin typeface="Avenir"/>
                  <a:ea typeface="Avenir"/>
                  <a:cs typeface="Avenir"/>
                  <a:sym typeface="Avenir"/>
                </a:rPr>
                <a:t> </a:t>
              </a:r>
              <a:r>
                <a:rPr lang="en" sz="4100" b="1" i="0" u="none" strike="noStrike" cap="none">
                  <a:solidFill>
                    <a:srgbClr val="CE0F69"/>
                  </a:solidFill>
                  <a:latin typeface="Avenir"/>
                  <a:ea typeface="Avenir"/>
                  <a:cs typeface="Avenir"/>
                  <a:sym typeface="Avenir"/>
                </a:rPr>
                <a:t>75%</a:t>
              </a:r>
              <a:endParaRPr sz="4100" b="1" i="0" u="none" strike="noStrike" cap="none">
                <a:solidFill>
                  <a:srgbClr val="CE0F69"/>
                </a:solidFill>
                <a:latin typeface="Avenir"/>
                <a:ea typeface="Avenir"/>
                <a:cs typeface="Avenir"/>
                <a:sym typeface="Avenir"/>
              </a:endParaRPr>
            </a:p>
            <a:p>
              <a:pPr marL="0" marR="0" lvl="2" indent="0" algn="ctr" rtl="0">
                <a:lnSpc>
                  <a:spcPct val="90000"/>
                </a:lnSpc>
                <a:spcBef>
                  <a:spcPts val="400"/>
                </a:spcBef>
                <a:spcAft>
                  <a:spcPts val="0"/>
                </a:spcAft>
                <a:buNone/>
              </a:pPr>
              <a:endParaRPr sz="1500" b="1" i="0" u="none" strike="noStrike" cap="none">
                <a:solidFill>
                  <a:srgbClr val="CE0F69"/>
                </a:solidFill>
                <a:latin typeface="Avenir"/>
                <a:ea typeface="Avenir"/>
                <a:cs typeface="Avenir"/>
                <a:sym typeface="Avenir"/>
              </a:endParaRPr>
            </a:p>
            <a:p>
              <a:pPr marL="0" marR="0" lvl="3" indent="0" algn="ctr" rtl="0">
                <a:lnSpc>
                  <a:spcPct val="90000"/>
                </a:lnSpc>
                <a:spcBef>
                  <a:spcPts val="400"/>
                </a:spcBef>
                <a:spcAft>
                  <a:spcPts val="0"/>
                </a:spcAft>
                <a:buNone/>
              </a:pPr>
              <a:r>
                <a:rPr lang="en" sz="2100" b="1">
                  <a:solidFill>
                    <a:srgbClr val="55575C"/>
                  </a:solidFill>
                  <a:latin typeface="Avenir"/>
                  <a:ea typeface="Avenir"/>
                  <a:cs typeface="Avenir"/>
                  <a:sym typeface="Avenir"/>
                </a:rPr>
                <a:t>t</a:t>
              </a:r>
              <a:r>
                <a:rPr lang="en" sz="2100" b="1" i="0" u="none" strike="noStrike" cap="none">
                  <a:solidFill>
                    <a:srgbClr val="55575C"/>
                  </a:solidFill>
                  <a:latin typeface="Avenir"/>
                  <a:ea typeface="Avenir"/>
                  <a:cs typeface="Avenir"/>
                  <a:sym typeface="Avenir"/>
                </a:rPr>
                <a:t>ake </a:t>
              </a:r>
              <a:r>
                <a:rPr lang="en" sz="2100" b="1">
                  <a:solidFill>
                    <a:srgbClr val="55575C"/>
                  </a:solidFill>
                  <a:latin typeface="Avenir"/>
                  <a:ea typeface="Avenir"/>
                  <a:cs typeface="Avenir"/>
                  <a:sym typeface="Avenir"/>
                </a:rPr>
                <a:t>≥ 1 </a:t>
              </a:r>
              <a:r>
                <a:rPr lang="en" sz="2100" b="1" i="0" u="none" strike="noStrike" cap="none">
                  <a:solidFill>
                    <a:srgbClr val="55575C"/>
                  </a:solidFill>
                  <a:latin typeface="Avenir"/>
                  <a:ea typeface="Avenir"/>
                  <a:cs typeface="Avenir"/>
                  <a:sym typeface="Avenir"/>
                </a:rPr>
                <a:t>survey</a:t>
              </a:r>
              <a:endParaRPr sz="2100" b="1" i="0" u="none" strike="noStrike" cap="none">
                <a:solidFill>
                  <a:srgbClr val="55575C"/>
                </a:solidFill>
                <a:latin typeface="Avenir"/>
                <a:ea typeface="Avenir"/>
                <a:cs typeface="Avenir"/>
                <a:sym typeface="Avenir"/>
              </a:endParaRPr>
            </a:p>
          </p:txBody>
        </p:sp>
        <p:cxnSp>
          <p:nvCxnSpPr>
            <p:cNvPr id="878" name="Google Shape;878;p140"/>
            <p:cNvCxnSpPr/>
            <p:nvPr/>
          </p:nvCxnSpPr>
          <p:spPr>
            <a:xfrm rot="10800000" flipH="1">
              <a:off x="6241877" y="2056615"/>
              <a:ext cx="1978500" cy="1500"/>
            </a:xfrm>
            <a:prstGeom prst="straightConnector1">
              <a:avLst/>
            </a:prstGeom>
            <a:noFill/>
            <a:ln w="38100" cap="rnd" cmpd="sng">
              <a:solidFill>
                <a:schemeClr val="accent6"/>
              </a:solidFill>
              <a:prstDash val="solid"/>
              <a:round/>
              <a:headEnd type="none" w="sm" len="sm"/>
              <a:tailEnd type="none" w="sm" len="sm"/>
            </a:ln>
          </p:spPr>
        </p:cxnSp>
      </p:grpSp>
      <p:sp>
        <p:nvSpPr>
          <p:cNvPr id="879" name="Google Shape;879;p140"/>
          <p:cNvSpPr txBox="1">
            <a:spLocks noGrp="1"/>
          </p:cNvSpPr>
          <p:nvPr>
            <p:ph type="title" idx="4294967295"/>
          </p:nvPr>
        </p:nvSpPr>
        <p:spPr>
          <a:xfrm>
            <a:off x="342700" y="287531"/>
            <a:ext cx="8172300" cy="579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3000"/>
              <a:buFont typeface="Helvetica Neue"/>
              <a:buNone/>
            </a:pPr>
            <a:r>
              <a:rPr lang="en" sz="3600">
                <a:latin typeface="Avenir"/>
                <a:ea typeface="Avenir"/>
                <a:cs typeface="Avenir"/>
                <a:sym typeface="Avenir"/>
              </a:rPr>
              <a:t>Engaged consumers create the foundation for crowdsourced science</a:t>
            </a:r>
            <a:endParaRPr sz="3600" i="0" u="none" strike="noStrike" cap="none">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41"/>
          <p:cNvSpPr txBox="1">
            <a:spLocks noGrp="1"/>
          </p:cNvSpPr>
          <p:nvPr>
            <p:ph type="title"/>
          </p:nvPr>
        </p:nvSpPr>
        <p:spPr>
          <a:xfrm>
            <a:off x="1054900" y="439950"/>
            <a:ext cx="7026900" cy="40560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
              <a:t>What's unique about 23andMe?</a:t>
            </a:r>
            <a:endParaRPr/>
          </a:p>
        </p:txBody>
      </p:sp>
      <p:sp>
        <p:nvSpPr>
          <p:cNvPr id="885" name="Google Shape;885;p141"/>
          <p:cNvSpPr txBox="1">
            <a:spLocks noGrp="1"/>
          </p:cNvSpPr>
          <p:nvPr>
            <p:ph type="subTitle" idx="1"/>
          </p:nvPr>
        </p:nvSpPr>
        <p:spPr>
          <a:xfrm>
            <a:off x="331000" y="4724950"/>
            <a:ext cx="5572200" cy="345300"/>
          </a:xfrm>
          <a:prstGeom prst="rect">
            <a:avLst/>
          </a:prstGeom>
        </p:spPr>
        <p:txBody>
          <a:bodyPr spcFirstLastPara="1" wrap="square" lIns="68575" tIns="68575" rIns="68575" bIns="68575" anchor="t" anchorCtr="0">
            <a:noAutofit/>
          </a:bodyPr>
          <a:lstStyle/>
          <a:p>
            <a:pPr marL="0" lvl="0" indent="0" algn="l" rtl="0">
              <a:spcBef>
                <a:spcPts val="5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42"/>
          <p:cNvSpPr txBox="1">
            <a:spLocks noGrp="1"/>
          </p:cNvSpPr>
          <p:nvPr>
            <p:ph type="title"/>
          </p:nvPr>
        </p:nvSpPr>
        <p:spPr>
          <a:xfrm>
            <a:off x="331000" y="439950"/>
            <a:ext cx="8326500" cy="627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Sheer size of disease cohorts</a:t>
            </a:r>
            <a:endParaRPr/>
          </a:p>
        </p:txBody>
      </p:sp>
      <p:grpSp>
        <p:nvGrpSpPr>
          <p:cNvPr id="891" name="Google Shape;891;p142"/>
          <p:cNvGrpSpPr/>
          <p:nvPr/>
        </p:nvGrpSpPr>
        <p:grpSpPr>
          <a:xfrm>
            <a:off x="309280" y="1249255"/>
            <a:ext cx="2075338" cy="1405270"/>
            <a:chOff x="369942" y="1740908"/>
            <a:chExt cx="2064602" cy="1398000"/>
          </a:xfrm>
        </p:grpSpPr>
        <p:sp>
          <p:nvSpPr>
            <p:cNvPr id="892" name="Google Shape;892;p142"/>
            <p:cNvSpPr/>
            <p:nvPr/>
          </p:nvSpPr>
          <p:spPr>
            <a:xfrm>
              <a:off x="378768" y="1740908"/>
              <a:ext cx="2046900" cy="13980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EFDFD"/>
                </a:buClr>
                <a:buSzPts val="525"/>
                <a:buFont typeface="Helvetica Neue"/>
                <a:buNone/>
              </a:pPr>
              <a:r>
                <a:rPr lang="en" sz="2100">
                  <a:solidFill>
                    <a:srgbClr val="FEFDFD"/>
                  </a:solidFill>
                  <a:latin typeface="Helvetica Neue"/>
                  <a:ea typeface="Helvetica Neue"/>
                  <a:cs typeface="Helvetica Neue"/>
                  <a:sym typeface="Helvetica Neue"/>
                </a:rPr>
                <a:t> </a:t>
              </a:r>
              <a:endParaRPr/>
            </a:p>
          </p:txBody>
        </p:sp>
        <p:sp>
          <p:nvSpPr>
            <p:cNvPr id="893" name="Google Shape;893;p142"/>
            <p:cNvSpPr/>
            <p:nvPr/>
          </p:nvSpPr>
          <p:spPr>
            <a:xfrm>
              <a:off x="369944" y="1838776"/>
              <a:ext cx="2064600" cy="536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DBA40"/>
                </a:buClr>
                <a:buSzPts val="450"/>
                <a:buFont typeface="Helvetica Neue"/>
                <a:buNone/>
              </a:pPr>
              <a:r>
                <a:rPr lang="en" sz="1600" b="1">
                  <a:solidFill>
                    <a:srgbClr val="CE0F69"/>
                  </a:solidFill>
                  <a:latin typeface="Avenir"/>
                  <a:ea typeface="Avenir"/>
                  <a:cs typeface="Avenir"/>
                  <a:sym typeface="Avenir"/>
                </a:rPr>
                <a:t>19,111 </a:t>
              </a:r>
              <a:br>
                <a:rPr lang="en" sz="1600" b="1">
                  <a:solidFill>
                    <a:srgbClr val="CE0F69"/>
                  </a:solidFill>
                  <a:latin typeface="Avenir"/>
                  <a:ea typeface="Avenir"/>
                  <a:cs typeface="Avenir"/>
                  <a:sym typeface="Avenir"/>
                </a:rPr>
              </a:br>
              <a:r>
                <a:rPr lang="en" sz="1600" b="1">
                  <a:solidFill>
                    <a:srgbClr val="CE0F69"/>
                  </a:solidFill>
                  <a:latin typeface="Avenir"/>
                  <a:ea typeface="Avenir"/>
                  <a:cs typeface="Avenir"/>
                  <a:sym typeface="Avenir"/>
                </a:rPr>
                <a:t>with Parkinson’s </a:t>
              </a:r>
              <a:endParaRPr sz="1600" b="1">
                <a:solidFill>
                  <a:srgbClr val="CE0F69"/>
                </a:solidFill>
                <a:latin typeface="Avenir"/>
                <a:ea typeface="Avenir"/>
                <a:cs typeface="Avenir"/>
                <a:sym typeface="Avenir"/>
              </a:endParaRPr>
            </a:p>
          </p:txBody>
        </p:sp>
        <p:sp>
          <p:nvSpPr>
            <p:cNvPr id="894" name="Google Shape;894;p142"/>
            <p:cNvSpPr/>
            <p:nvPr/>
          </p:nvSpPr>
          <p:spPr>
            <a:xfrm>
              <a:off x="369942" y="2499565"/>
              <a:ext cx="2064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A8C90"/>
                </a:buClr>
                <a:buSzPts val="1800"/>
                <a:buFont typeface="Helvetica Neue"/>
                <a:buNone/>
              </a:pPr>
              <a:r>
                <a:rPr lang="en" sz="1600" b="1">
                  <a:solidFill>
                    <a:srgbClr val="8A8C90"/>
                  </a:solidFill>
                  <a:latin typeface="Avenir"/>
                  <a:ea typeface="Avenir"/>
                  <a:cs typeface="Avenir"/>
                  <a:sym typeface="Avenir"/>
                </a:rPr>
                <a:t>2,860,246 </a:t>
              </a:r>
              <a:br>
                <a:rPr lang="en" sz="1600" b="1">
                  <a:solidFill>
                    <a:srgbClr val="8A8C90"/>
                  </a:solidFill>
                  <a:latin typeface="Avenir"/>
                  <a:ea typeface="Avenir"/>
                  <a:cs typeface="Avenir"/>
                  <a:sym typeface="Avenir"/>
                </a:rPr>
              </a:br>
              <a:r>
                <a:rPr lang="en" sz="1600" b="1">
                  <a:solidFill>
                    <a:srgbClr val="8A8C90"/>
                  </a:solidFill>
                  <a:latin typeface="Avenir"/>
                  <a:ea typeface="Avenir"/>
                  <a:cs typeface="Avenir"/>
                  <a:sym typeface="Avenir"/>
                </a:rPr>
                <a:t>confirmed controls</a:t>
              </a:r>
              <a:endParaRPr sz="1600" b="1">
                <a:latin typeface="Avenir"/>
                <a:ea typeface="Avenir"/>
                <a:cs typeface="Avenir"/>
                <a:sym typeface="Avenir"/>
              </a:endParaRPr>
            </a:p>
          </p:txBody>
        </p:sp>
        <p:cxnSp>
          <p:nvCxnSpPr>
            <p:cNvPr id="895" name="Google Shape;895;p142"/>
            <p:cNvCxnSpPr/>
            <p:nvPr/>
          </p:nvCxnSpPr>
          <p:spPr>
            <a:xfrm>
              <a:off x="720200" y="2439948"/>
              <a:ext cx="1364100" cy="0"/>
            </a:xfrm>
            <a:prstGeom prst="straightConnector1">
              <a:avLst/>
            </a:prstGeom>
            <a:noFill/>
            <a:ln w="12700" cap="flat" cmpd="sng">
              <a:solidFill>
                <a:srgbClr val="CFD0D1"/>
              </a:solidFill>
              <a:prstDash val="solid"/>
              <a:round/>
              <a:headEnd type="none" w="sm" len="sm"/>
              <a:tailEnd type="none" w="sm" len="sm"/>
            </a:ln>
          </p:spPr>
        </p:cxnSp>
      </p:grpSp>
      <p:grpSp>
        <p:nvGrpSpPr>
          <p:cNvPr id="896" name="Google Shape;896;p142"/>
          <p:cNvGrpSpPr/>
          <p:nvPr/>
        </p:nvGrpSpPr>
        <p:grpSpPr>
          <a:xfrm>
            <a:off x="327025" y="2727284"/>
            <a:ext cx="2057544" cy="1405270"/>
            <a:chOff x="378768" y="3239511"/>
            <a:chExt cx="2046900" cy="1398000"/>
          </a:xfrm>
        </p:grpSpPr>
        <p:sp>
          <p:nvSpPr>
            <p:cNvPr id="897" name="Google Shape;897;p142"/>
            <p:cNvSpPr/>
            <p:nvPr/>
          </p:nvSpPr>
          <p:spPr>
            <a:xfrm>
              <a:off x="378768" y="3239511"/>
              <a:ext cx="2046900" cy="13980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EFDFD"/>
                </a:buClr>
                <a:buSzPts val="525"/>
                <a:buFont typeface="Helvetica Neue"/>
                <a:buNone/>
              </a:pPr>
              <a:r>
                <a:rPr lang="en" sz="2100">
                  <a:solidFill>
                    <a:srgbClr val="FEFDFD"/>
                  </a:solidFill>
                  <a:latin typeface="Helvetica Neue"/>
                  <a:ea typeface="Helvetica Neue"/>
                  <a:cs typeface="Helvetica Neue"/>
                  <a:sym typeface="Helvetica Neue"/>
                </a:rPr>
                <a:t> </a:t>
              </a:r>
              <a:endParaRPr/>
            </a:p>
          </p:txBody>
        </p:sp>
        <p:sp>
          <p:nvSpPr>
            <p:cNvPr id="898" name="Google Shape;898;p142"/>
            <p:cNvSpPr/>
            <p:nvPr/>
          </p:nvSpPr>
          <p:spPr>
            <a:xfrm>
              <a:off x="459518" y="3333469"/>
              <a:ext cx="18855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DBA40"/>
                </a:buClr>
                <a:buSzPts val="450"/>
                <a:buFont typeface="Helvetica Neue"/>
                <a:buNone/>
              </a:pPr>
              <a:r>
                <a:rPr lang="en" sz="1600" b="1">
                  <a:solidFill>
                    <a:srgbClr val="830065"/>
                  </a:solidFill>
                  <a:latin typeface="Avenir"/>
                  <a:ea typeface="Avenir"/>
                  <a:cs typeface="Avenir"/>
                  <a:sym typeface="Avenir"/>
                </a:rPr>
                <a:t>293,853</a:t>
              </a:r>
              <a:endParaRPr sz="1600" b="1">
                <a:solidFill>
                  <a:srgbClr val="830065"/>
                </a:solidFill>
                <a:latin typeface="Avenir"/>
                <a:ea typeface="Avenir"/>
                <a:cs typeface="Avenir"/>
                <a:sym typeface="Avenir"/>
              </a:endParaRPr>
            </a:p>
            <a:p>
              <a:pPr marL="0" marR="0" lvl="0" indent="0" algn="ctr" rtl="0">
                <a:spcBef>
                  <a:spcPts val="0"/>
                </a:spcBef>
                <a:spcAft>
                  <a:spcPts val="0"/>
                </a:spcAft>
                <a:buClr>
                  <a:srgbClr val="7DBA40"/>
                </a:buClr>
                <a:buSzPts val="450"/>
                <a:buFont typeface="Helvetica Neue"/>
                <a:buNone/>
              </a:pPr>
              <a:r>
                <a:rPr lang="en" sz="1600" b="1">
                  <a:solidFill>
                    <a:srgbClr val="830065"/>
                  </a:solidFill>
                  <a:latin typeface="Avenir"/>
                  <a:ea typeface="Avenir"/>
                  <a:cs typeface="Avenir"/>
                  <a:sym typeface="Avenir"/>
                </a:rPr>
                <a:t>with asthma</a:t>
              </a:r>
              <a:endParaRPr sz="1600" b="1">
                <a:solidFill>
                  <a:srgbClr val="830065"/>
                </a:solidFill>
                <a:latin typeface="Avenir"/>
                <a:ea typeface="Avenir"/>
                <a:cs typeface="Avenir"/>
                <a:sym typeface="Avenir"/>
              </a:endParaRPr>
            </a:p>
          </p:txBody>
        </p:sp>
        <p:sp>
          <p:nvSpPr>
            <p:cNvPr id="899" name="Google Shape;899;p142"/>
            <p:cNvSpPr/>
            <p:nvPr/>
          </p:nvSpPr>
          <p:spPr>
            <a:xfrm>
              <a:off x="378768" y="4029151"/>
              <a:ext cx="2028441"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A8C90"/>
                </a:buClr>
                <a:buSzPts val="1800"/>
                <a:buFont typeface="Helvetica Neue"/>
                <a:buNone/>
              </a:pPr>
              <a:r>
                <a:rPr lang="en" sz="1600" b="1" dirty="0">
                  <a:solidFill>
                    <a:srgbClr val="8A8C90"/>
                  </a:solidFill>
                  <a:latin typeface="Avenir"/>
                  <a:ea typeface="Avenir"/>
                  <a:cs typeface="Avenir"/>
                  <a:sym typeface="Avenir"/>
                </a:rPr>
                <a:t>1,386,943 </a:t>
              </a:r>
              <a:endParaRPr sz="1600" b="1" dirty="0">
                <a:latin typeface="Avenir"/>
                <a:ea typeface="Avenir"/>
                <a:cs typeface="Avenir"/>
                <a:sym typeface="Avenir"/>
              </a:endParaRPr>
            </a:p>
            <a:p>
              <a:pPr marL="0" marR="0" lvl="0" indent="0" algn="ctr" rtl="0">
                <a:spcBef>
                  <a:spcPts val="0"/>
                </a:spcBef>
                <a:spcAft>
                  <a:spcPts val="0"/>
                </a:spcAft>
                <a:buClr>
                  <a:srgbClr val="8A8C90"/>
                </a:buClr>
                <a:buSzPts val="450"/>
                <a:buFont typeface="Helvetica Neue"/>
                <a:buNone/>
              </a:pPr>
              <a:r>
                <a:rPr lang="en" sz="1600" b="1" dirty="0">
                  <a:solidFill>
                    <a:srgbClr val="8A8C90"/>
                  </a:solidFill>
                  <a:latin typeface="Avenir"/>
                  <a:ea typeface="Avenir"/>
                  <a:cs typeface="Avenir"/>
                  <a:sym typeface="Avenir"/>
                </a:rPr>
                <a:t>confirmed controls</a:t>
              </a:r>
              <a:endParaRPr sz="1600" b="1" dirty="0">
                <a:latin typeface="Avenir"/>
                <a:ea typeface="Avenir"/>
                <a:cs typeface="Avenir"/>
                <a:sym typeface="Avenir"/>
              </a:endParaRPr>
            </a:p>
          </p:txBody>
        </p:sp>
        <p:cxnSp>
          <p:nvCxnSpPr>
            <p:cNvPr id="900" name="Google Shape;900;p142"/>
            <p:cNvCxnSpPr/>
            <p:nvPr/>
          </p:nvCxnSpPr>
          <p:spPr>
            <a:xfrm>
              <a:off x="720200" y="3953776"/>
              <a:ext cx="1364100" cy="0"/>
            </a:xfrm>
            <a:prstGeom prst="straightConnector1">
              <a:avLst/>
            </a:prstGeom>
            <a:noFill/>
            <a:ln w="12700" cap="flat" cmpd="sng">
              <a:solidFill>
                <a:srgbClr val="CFD0D1"/>
              </a:solidFill>
              <a:prstDash val="solid"/>
              <a:round/>
              <a:headEnd type="none" w="sm" len="sm"/>
              <a:tailEnd type="none" w="sm" len="sm"/>
            </a:ln>
          </p:spPr>
        </p:cxnSp>
      </p:grpSp>
      <p:grpSp>
        <p:nvGrpSpPr>
          <p:cNvPr id="901" name="Google Shape;901;p142"/>
          <p:cNvGrpSpPr/>
          <p:nvPr/>
        </p:nvGrpSpPr>
        <p:grpSpPr>
          <a:xfrm>
            <a:off x="2466119" y="2727284"/>
            <a:ext cx="2057544" cy="1405270"/>
            <a:chOff x="2487808" y="3239511"/>
            <a:chExt cx="2046900" cy="1398000"/>
          </a:xfrm>
        </p:grpSpPr>
        <p:sp>
          <p:nvSpPr>
            <p:cNvPr id="902" name="Google Shape;902;p142"/>
            <p:cNvSpPr/>
            <p:nvPr/>
          </p:nvSpPr>
          <p:spPr>
            <a:xfrm>
              <a:off x="2487808" y="3239511"/>
              <a:ext cx="2046900" cy="13980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EFDFD"/>
                </a:buClr>
                <a:buSzPts val="525"/>
                <a:buFont typeface="Helvetica Neue"/>
                <a:buNone/>
              </a:pPr>
              <a:r>
                <a:rPr lang="en" sz="2100">
                  <a:solidFill>
                    <a:srgbClr val="FEFDFD"/>
                  </a:solidFill>
                  <a:latin typeface="Helvetica Neue"/>
                  <a:ea typeface="Helvetica Neue"/>
                  <a:cs typeface="Helvetica Neue"/>
                  <a:sym typeface="Helvetica Neue"/>
                </a:rPr>
                <a:t> </a:t>
              </a:r>
              <a:endParaRPr/>
            </a:p>
          </p:txBody>
        </p:sp>
        <p:sp>
          <p:nvSpPr>
            <p:cNvPr id="903" name="Google Shape;903;p142"/>
            <p:cNvSpPr/>
            <p:nvPr/>
          </p:nvSpPr>
          <p:spPr>
            <a:xfrm>
              <a:off x="2504542" y="4029151"/>
              <a:ext cx="19701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A8C90"/>
                </a:buClr>
                <a:buSzPts val="1800"/>
                <a:buFont typeface="Helvetica Neue"/>
                <a:buNone/>
              </a:pPr>
              <a:r>
                <a:rPr lang="en" sz="1600" b="1">
                  <a:solidFill>
                    <a:srgbClr val="8A8C90"/>
                  </a:solidFill>
                  <a:latin typeface="Avenir"/>
                  <a:ea typeface="Avenir"/>
                  <a:cs typeface="Avenir"/>
                  <a:sym typeface="Avenir"/>
                </a:rPr>
                <a:t>2,806,720 </a:t>
              </a:r>
              <a:endParaRPr sz="1600" b="1">
                <a:latin typeface="Avenir"/>
                <a:ea typeface="Avenir"/>
                <a:cs typeface="Avenir"/>
                <a:sym typeface="Avenir"/>
              </a:endParaRPr>
            </a:p>
            <a:p>
              <a:pPr marL="0" marR="0" lvl="0" indent="0" algn="ctr" rtl="0">
                <a:spcBef>
                  <a:spcPts val="0"/>
                </a:spcBef>
                <a:spcAft>
                  <a:spcPts val="0"/>
                </a:spcAft>
                <a:buClr>
                  <a:srgbClr val="8A8C90"/>
                </a:buClr>
                <a:buSzPts val="450"/>
                <a:buFont typeface="Helvetica Neue"/>
                <a:buNone/>
              </a:pPr>
              <a:r>
                <a:rPr lang="en" sz="1600" b="1">
                  <a:solidFill>
                    <a:srgbClr val="8A8C90"/>
                  </a:solidFill>
                  <a:latin typeface="Avenir"/>
                  <a:ea typeface="Avenir"/>
                  <a:cs typeface="Avenir"/>
                  <a:sym typeface="Avenir"/>
                </a:rPr>
                <a:t>confirmed controls</a:t>
              </a:r>
              <a:endParaRPr sz="1600" b="1">
                <a:latin typeface="Avenir"/>
                <a:ea typeface="Avenir"/>
                <a:cs typeface="Avenir"/>
                <a:sym typeface="Avenir"/>
              </a:endParaRPr>
            </a:p>
          </p:txBody>
        </p:sp>
        <p:sp>
          <p:nvSpPr>
            <p:cNvPr id="904" name="Google Shape;904;p142"/>
            <p:cNvSpPr/>
            <p:nvPr/>
          </p:nvSpPr>
          <p:spPr>
            <a:xfrm>
              <a:off x="2518769" y="3333469"/>
              <a:ext cx="20085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DBA40"/>
                </a:buClr>
                <a:buSzPts val="450"/>
                <a:buFont typeface="Helvetica Neue"/>
                <a:buNone/>
              </a:pPr>
              <a:r>
                <a:rPr lang="en" sz="1600" b="1">
                  <a:solidFill>
                    <a:srgbClr val="9F0F7B"/>
                  </a:solidFill>
                  <a:latin typeface="Avenir"/>
                  <a:ea typeface="Avenir"/>
                  <a:cs typeface="Avenir"/>
                  <a:sym typeface="Avenir"/>
                </a:rPr>
                <a:t>115,622 </a:t>
              </a:r>
              <a:endParaRPr sz="1600" b="1">
                <a:solidFill>
                  <a:srgbClr val="9F0F7B"/>
                </a:solidFill>
                <a:latin typeface="Avenir"/>
                <a:ea typeface="Avenir"/>
                <a:cs typeface="Avenir"/>
                <a:sym typeface="Avenir"/>
              </a:endParaRPr>
            </a:p>
            <a:p>
              <a:pPr marL="0" marR="0" lvl="0" indent="0" algn="ctr" rtl="0">
                <a:spcBef>
                  <a:spcPts val="0"/>
                </a:spcBef>
                <a:spcAft>
                  <a:spcPts val="0"/>
                </a:spcAft>
                <a:buClr>
                  <a:srgbClr val="7DBA40"/>
                </a:buClr>
                <a:buSzPts val="450"/>
                <a:buFont typeface="Helvetica Neue"/>
                <a:buNone/>
              </a:pPr>
              <a:r>
                <a:rPr lang="en" sz="1600" b="1">
                  <a:solidFill>
                    <a:srgbClr val="9F0F7B"/>
                  </a:solidFill>
                  <a:latin typeface="Avenir"/>
                  <a:ea typeface="Avenir"/>
                  <a:cs typeface="Avenir"/>
                  <a:sym typeface="Avenir"/>
                </a:rPr>
                <a:t>with psoriasis</a:t>
              </a:r>
              <a:endParaRPr sz="1600" b="1">
                <a:solidFill>
                  <a:srgbClr val="9F0F7B"/>
                </a:solidFill>
                <a:latin typeface="Avenir"/>
                <a:ea typeface="Avenir"/>
                <a:cs typeface="Avenir"/>
                <a:sym typeface="Avenir"/>
              </a:endParaRPr>
            </a:p>
          </p:txBody>
        </p:sp>
        <p:cxnSp>
          <p:nvCxnSpPr>
            <p:cNvPr id="905" name="Google Shape;905;p142"/>
            <p:cNvCxnSpPr/>
            <p:nvPr/>
          </p:nvCxnSpPr>
          <p:spPr>
            <a:xfrm>
              <a:off x="2829241" y="3953776"/>
              <a:ext cx="1364100" cy="0"/>
            </a:xfrm>
            <a:prstGeom prst="straightConnector1">
              <a:avLst/>
            </a:prstGeom>
            <a:noFill/>
            <a:ln w="12700" cap="flat" cmpd="sng">
              <a:solidFill>
                <a:srgbClr val="CFD0D1"/>
              </a:solidFill>
              <a:prstDash val="solid"/>
              <a:round/>
              <a:headEnd type="none" w="sm" len="sm"/>
              <a:tailEnd type="none" w="sm" len="sm"/>
            </a:ln>
          </p:spPr>
        </p:cxnSp>
      </p:grpSp>
      <p:grpSp>
        <p:nvGrpSpPr>
          <p:cNvPr id="906" name="Google Shape;906;p142"/>
          <p:cNvGrpSpPr/>
          <p:nvPr/>
        </p:nvGrpSpPr>
        <p:grpSpPr>
          <a:xfrm>
            <a:off x="4623768" y="2727284"/>
            <a:ext cx="2057544" cy="1405270"/>
            <a:chOff x="4662110" y="3239511"/>
            <a:chExt cx="2046900" cy="1398000"/>
          </a:xfrm>
        </p:grpSpPr>
        <p:sp>
          <p:nvSpPr>
            <p:cNvPr id="907" name="Google Shape;907;p142"/>
            <p:cNvSpPr/>
            <p:nvPr/>
          </p:nvSpPr>
          <p:spPr>
            <a:xfrm>
              <a:off x="4662110" y="3239511"/>
              <a:ext cx="2046900" cy="13980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EFDFD"/>
                </a:buClr>
                <a:buSzPts val="525"/>
                <a:buFont typeface="Helvetica Neue"/>
                <a:buNone/>
              </a:pPr>
              <a:r>
                <a:rPr lang="en" sz="2100">
                  <a:solidFill>
                    <a:srgbClr val="FEFDFD"/>
                  </a:solidFill>
                  <a:latin typeface="Helvetica Neue"/>
                  <a:ea typeface="Helvetica Neue"/>
                  <a:cs typeface="Helvetica Neue"/>
                  <a:sym typeface="Helvetica Neue"/>
                </a:rPr>
                <a:t> </a:t>
              </a:r>
              <a:endParaRPr/>
            </a:p>
          </p:txBody>
        </p:sp>
        <p:sp>
          <p:nvSpPr>
            <p:cNvPr id="908" name="Google Shape;908;p142"/>
            <p:cNvSpPr/>
            <p:nvPr/>
          </p:nvSpPr>
          <p:spPr>
            <a:xfrm>
              <a:off x="4692884" y="4029151"/>
              <a:ext cx="19995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A8C90"/>
                </a:buClr>
                <a:buSzPts val="1800"/>
                <a:buFont typeface="Helvetica Neue"/>
                <a:buNone/>
              </a:pPr>
              <a:r>
                <a:rPr lang="en" sz="1600" b="1">
                  <a:solidFill>
                    <a:srgbClr val="8A8C90"/>
                  </a:solidFill>
                  <a:latin typeface="Avenir"/>
                  <a:ea typeface="Avenir"/>
                  <a:cs typeface="Avenir"/>
                  <a:sym typeface="Avenir"/>
                </a:rPr>
                <a:t>2,258,687 </a:t>
              </a:r>
              <a:endParaRPr sz="1600" b="1">
                <a:latin typeface="Avenir"/>
                <a:ea typeface="Avenir"/>
                <a:cs typeface="Avenir"/>
                <a:sym typeface="Avenir"/>
              </a:endParaRPr>
            </a:p>
            <a:p>
              <a:pPr marL="0" marR="0" lvl="0" indent="0" algn="ctr" rtl="0">
                <a:spcBef>
                  <a:spcPts val="0"/>
                </a:spcBef>
                <a:spcAft>
                  <a:spcPts val="0"/>
                </a:spcAft>
                <a:buClr>
                  <a:srgbClr val="8A8C90"/>
                </a:buClr>
                <a:buSzPts val="450"/>
                <a:buFont typeface="Helvetica Neue"/>
                <a:buNone/>
              </a:pPr>
              <a:r>
                <a:rPr lang="en" sz="1600" b="1">
                  <a:solidFill>
                    <a:srgbClr val="8A8C90"/>
                  </a:solidFill>
                  <a:latin typeface="Avenir"/>
                  <a:ea typeface="Avenir"/>
                  <a:cs typeface="Avenir"/>
                  <a:sym typeface="Avenir"/>
                </a:rPr>
                <a:t>confirmed controls</a:t>
              </a:r>
              <a:endParaRPr sz="1600" b="1">
                <a:latin typeface="Avenir"/>
                <a:ea typeface="Avenir"/>
                <a:cs typeface="Avenir"/>
                <a:sym typeface="Avenir"/>
              </a:endParaRPr>
            </a:p>
          </p:txBody>
        </p:sp>
        <p:sp>
          <p:nvSpPr>
            <p:cNvPr id="909" name="Google Shape;909;p142"/>
            <p:cNvSpPr/>
            <p:nvPr/>
          </p:nvSpPr>
          <p:spPr>
            <a:xfrm>
              <a:off x="4718286" y="3327119"/>
              <a:ext cx="1905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DBA40"/>
                </a:buClr>
                <a:buSzPts val="1800"/>
                <a:buFont typeface="Helvetica Neue"/>
                <a:buNone/>
              </a:pPr>
              <a:r>
                <a:rPr lang="en" sz="1600" b="1">
                  <a:solidFill>
                    <a:srgbClr val="9F0F7B"/>
                  </a:solidFill>
                  <a:latin typeface="Avenir"/>
                  <a:ea typeface="Avenir"/>
                  <a:cs typeface="Avenir"/>
                  <a:sym typeface="Avenir"/>
                </a:rPr>
                <a:t>819,371 </a:t>
              </a:r>
              <a:br>
                <a:rPr lang="en" sz="1600" b="1">
                  <a:solidFill>
                    <a:srgbClr val="9F0F7B"/>
                  </a:solidFill>
                  <a:latin typeface="Avenir"/>
                  <a:ea typeface="Avenir"/>
                  <a:cs typeface="Avenir"/>
                  <a:sym typeface="Avenir"/>
                </a:rPr>
              </a:br>
              <a:r>
                <a:rPr lang="en" sz="1600" b="1">
                  <a:solidFill>
                    <a:srgbClr val="9F0F7B"/>
                  </a:solidFill>
                  <a:latin typeface="Avenir"/>
                  <a:ea typeface="Avenir"/>
                  <a:cs typeface="Avenir"/>
                  <a:sym typeface="Avenir"/>
                </a:rPr>
                <a:t>with CVD</a:t>
              </a:r>
              <a:endParaRPr sz="1600" b="1">
                <a:solidFill>
                  <a:srgbClr val="9F0F7B"/>
                </a:solidFill>
                <a:latin typeface="Avenir"/>
                <a:ea typeface="Avenir"/>
                <a:cs typeface="Avenir"/>
                <a:sym typeface="Avenir"/>
              </a:endParaRPr>
            </a:p>
          </p:txBody>
        </p:sp>
        <p:cxnSp>
          <p:nvCxnSpPr>
            <p:cNvPr id="910" name="Google Shape;910;p142"/>
            <p:cNvCxnSpPr/>
            <p:nvPr/>
          </p:nvCxnSpPr>
          <p:spPr>
            <a:xfrm>
              <a:off x="5003542" y="3953776"/>
              <a:ext cx="1364100" cy="0"/>
            </a:xfrm>
            <a:prstGeom prst="straightConnector1">
              <a:avLst/>
            </a:prstGeom>
            <a:noFill/>
            <a:ln w="12700" cap="flat" cmpd="sng">
              <a:solidFill>
                <a:srgbClr val="CFD0D1"/>
              </a:solidFill>
              <a:prstDash val="solid"/>
              <a:round/>
              <a:headEnd type="none" w="sm" len="sm"/>
              <a:tailEnd type="none" w="sm" len="sm"/>
            </a:ln>
          </p:spPr>
        </p:cxnSp>
      </p:grpSp>
      <p:grpSp>
        <p:nvGrpSpPr>
          <p:cNvPr id="911" name="Google Shape;911;p142"/>
          <p:cNvGrpSpPr/>
          <p:nvPr/>
        </p:nvGrpSpPr>
        <p:grpSpPr>
          <a:xfrm>
            <a:off x="6777183" y="2727284"/>
            <a:ext cx="2057544" cy="1405270"/>
            <a:chOff x="6823200" y="3239511"/>
            <a:chExt cx="2046900" cy="1398000"/>
          </a:xfrm>
        </p:grpSpPr>
        <p:sp>
          <p:nvSpPr>
            <p:cNvPr id="912" name="Google Shape;912;p142"/>
            <p:cNvSpPr/>
            <p:nvPr/>
          </p:nvSpPr>
          <p:spPr>
            <a:xfrm>
              <a:off x="6823200" y="3239511"/>
              <a:ext cx="2046900" cy="13980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EFDFD"/>
                </a:buClr>
                <a:buSzPts val="525"/>
                <a:buFont typeface="Helvetica Neue"/>
                <a:buNone/>
              </a:pPr>
              <a:r>
                <a:rPr lang="en" sz="2100">
                  <a:solidFill>
                    <a:srgbClr val="FEFDFD"/>
                  </a:solidFill>
                  <a:latin typeface="Helvetica Neue"/>
                  <a:ea typeface="Helvetica Neue"/>
                  <a:cs typeface="Helvetica Neue"/>
                  <a:sym typeface="Helvetica Neue"/>
                </a:rPr>
                <a:t> </a:t>
              </a:r>
              <a:endParaRPr/>
            </a:p>
          </p:txBody>
        </p:sp>
        <p:sp>
          <p:nvSpPr>
            <p:cNvPr id="913" name="Google Shape;913;p142"/>
            <p:cNvSpPr/>
            <p:nvPr/>
          </p:nvSpPr>
          <p:spPr>
            <a:xfrm>
              <a:off x="6832600" y="3333469"/>
              <a:ext cx="1995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DBA40"/>
                </a:buClr>
                <a:buSzPts val="450"/>
                <a:buFont typeface="Helvetica Neue"/>
                <a:buNone/>
              </a:pPr>
              <a:r>
                <a:rPr lang="en" sz="1600" b="1">
                  <a:solidFill>
                    <a:srgbClr val="9F0F7B"/>
                  </a:solidFill>
                  <a:latin typeface="Avenir"/>
                  <a:ea typeface="Avenir"/>
                  <a:cs typeface="Avenir"/>
                  <a:sym typeface="Avenir"/>
                </a:rPr>
                <a:t>11,425 with </a:t>
              </a:r>
              <a:br>
                <a:rPr lang="en" sz="1600" b="1">
                  <a:solidFill>
                    <a:srgbClr val="9F0F7B"/>
                  </a:solidFill>
                  <a:latin typeface="Avenir"/>
                  <a:ea typeface="Avenir"/>
                  <a:cs typeface="Avenir"/>
                  <a:sym typeface="Avenir"/>
                </a:rPr>
              </a:br>
              <a:r>
                <a:rPr lang="en" sz="1600" b="1">
                  <a:solidFill>
                    <a:srgbClr val="9F0F7B"/>
                  </a:solidFill>
                  <a:latin typeface="Avenir"/>
                  <a:ea typeface="Avenir"/>
                  <a:cs typeface="Avenir"/>
                  <a:sym typeface="Avenir"/>
                </a:rPr>
                <a:t>colorectal cancer</a:t>
              </a:r>
              <a:endParaRPr sz="1600" b="1">
                <a:solidFill>
                  <a:srgbClr val="9F0F7B"/>
                </a:solidFill>
                <a:latin typeface="Avenir"/>
                <a:ea typeface="Avenir"/>
                <a:cs typeface="Avenir"/>
                <a:sym typeface="Avenir"/>
              </a:endParaRPr>
            </a:p>
          </p:txBody>
        </p:sp>
        <p:sp>
          <p:nvSpPr>
            <p:cNvPr id="914" name="Google Shape;914;p142"/>
            <p:cNvSpPr/>
            <p:nvPr/>
          </p:nvSpPr>
          <p:spPr>
            <a:xfrm>
              <a:off x="6858001" y="4029151"/>
              <a:ext cx="19953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A8C90"/>
                </a:buClr>
                <a:buSzPts val="1800"/>
                <a:buFont typeface="Helvetica Neue"/>
                <a:buNone/>
              </a:pPr>
              <a:r>
                <a:rPr lang="en" sz="1600" b="1">
                  <a:solidFill>
                    <a:srgbClr val="8A8C90"/>
                  </a:solidFill>
                  <a:latin typeface="Avenir"/>
                  <a:ea typeface="Avenir"/>
                  <a:cs typeface="Avenir"/>
                  <a:sym typeface="Avenir"/>
                </a:rPr>
                <a:t>2,945,316 </a:t>
              </a:r>
              <a:endParaRPr sz="1600" b="1">
                <a:latin typeface="Avenir"/>
                <a:ea typeface="Avenir"/>
                <a:cs typeface="Avenir"/>
                <a:sym typeface="Avenir"/>
              </a:endParaRPr>
            </a:p>
            <a:p>
              <a:pPr marL="0" marR="0" lvl="0" indent="0" algn="ctr" rtl="0">
                <a:spcBef>
                  <a:spcPts val="0"/>
                </a:spcBef>
                <a:spcAft>
                  <a:spcPts val="0"/>
                </a:spcAft>
                <a:buClr>
                  <a:srgbClr val="8A8C90"/>
                </a:buClr>
                <a:buSzPts val="450"/>
                <a:buFont typeface="Helvetica Neue"/>
                <a:buNone/>
              </a:pPr>
              <a:r>
                <a:rPr lang="en" sz="1600" b="1">
                  <a:solidFill>
                    <a:srgbClr val="8A8C90"/>
                  </a:solidFill>
                  <a:latin typeface="Avenir"/>
                  <a:ea typeface="Avenir"/>
                  <a:cs typeface="Avenir"/>
                  <a:sym typeface="Avenir"/>
                </a:rPr>
                <a:t>confirmed controls</a:t>
              </a:r>
              <a:endParaRPr sz="1600" b="1">
                <a:latin typeface="Avenir"/>
                <a:ea typeface="Avenir"/>
                <a:cs typeface="Avenir"/>
                <a:sym typeface="Avenir"/>
              </a:endParaRPr>
            </a:p>
          </p:txBody>
        </p:sp>
        <p:cxnSp>
          <p:nvCxnSpPr>
            <p:cNvPr id="915" name="Google Shape;915;p142"/>
            <p:cNvCxnSpPr/>
            <p:nvPr/>
          </p:nvCxnSpPr>
          <p:spPr>
            <a:xfrm>
              <a:off x="7164632" y="3953776"/>
              <a:ext cx="1364100" cy="0"/>
            </a:xfrm>
            <a:prstGeom prst="straightConnector1">
              <a:avLst/>
            </a:prstGeom>
            <a:noFill/>
            <a:ln w="12700" cap="flat" cmpd="sng">
              <a:solidFill>
                <a:srgbClr val="CFD0D1"/>
              </a:solidFill>
              <a:prstDash val="solid"/>
              <a:round/>
              <a:headEnd type="none" w="sm" len="sm"/>
              <a:tailEnd type="none" w="sm" len="sm"/>
            </a:ln>
          </p:spPr>
        </p:cxnSp>
      </p:grpSp>
      <p:grpSp>
        <p:nvGrpSpPr>
          <p:cNvPr id="916" name="Google Shape;916;p142"/>
          <p:cNvGrpSpPr/>
          <p:nvPr/>
        </p:nvGrpSpPr>
        <p:grpSpPr>
          <a:xfrm>
            <a:off x="2475396" y="1249255"/>
            <a:ext cx="2057544" cy="1405270"/>
            <a:chOff x="2507181" y="1740908"/>
            <a:chExt cx="2046900" cy="1398000"/>
          </a:xfrm>
        </p:grpSpPr>
        <p:sp>
          <p:nvSpPr>
            <p:cNvPr id="917" name="Google Shape;917;p142"/>
            <p:cNvSpPr/>
            <p:nvPr/>
          </p:nvSpPr>
          <p:spPr>
            <a:xfrm>
              <a:off x="2507181" y="1740908"/>
              <a:ext cx="2046900" cy="13980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EFDFD"/>
                </a:buClr>
                <a:buSzPts val="525"/>
                <a:buFont typeface="Helvetica Neue"/>
                <a:buNone/>
              </a:pPr>
              <a:r>
                <a:rPr lang="en" sz="2100">
                  <a:solidFill>
                    <a:srgbClr val="FEFDFD"/>
                  </a:solidFill>
                  <a:latin typeface="Helvetica Neue"/>
                  <a:ea typeface="Helvetica Neue"/>
                  <a:cs typeface="Helvetica Neue"/>
                  <a:sym typeface="Helvetica Neue"/>
                </a:rPr>
                <a:t> </a:t>
              </a:r>
              <a:endParaRPr/>
            </a:p>
          </p:txBody>
        </p:sp>
        <p:sp>
          <p:nvSpPr>
            <p:cNvPr id="918" name="Google Shape;918;p142"/>
            <p:cNvSpPr/>
            <p:nvPr/>
          </p:nvSpPr>
          <p:spPr>
            <a:xfrm>
              <a:off x="2578564" y="1834268"/>
              <a:ext cx="1879500" cy="57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DBA40"/>
                </a:buClr>
                <a:buSzPts val="450"/>
                <a:buFont typeface="Helvetica Neue"/>
                <a:buNone/>
              </a:pPr>
              <a:r>
                <a:rPr lang="en" sz="1600" b="1">
                  <a:solidFill>
                    <a:srgbClr val="CE0F69"/>
                  </a:solidFill>
                  <a:latin typeface="Avenir"/>
                  <a:ea typeface="Avenir"/>
                  <a:cs typeface="Avenir"/>
                  <a:sym typeface="Avenir"/>
                </a:rPr>
                <a:t>1,019,600</a:t>
              </a:r>
              <a:br>
                <a:rPr lang="en" sz="1600" b="1">
                  <a:solidFill>
                    <a:srgbClr val="CE0F69"/>
                  </a:solidFill>
                  <a:latin typeface="Avenir"/>
                  <a:ea typeface="Avenir"/>
                  <a:cs typeface="Avenir"/>
                  <a:sym typeface="Avenir"/>
                </a:rPr>
              </a:br>
              <a:r>
                <a:rPr lang="en" sz="1600" b="1">
                  <a:solidFill>
                    <a:srgbClr val="CE0F69"/>
                  </a:solidFill>
                  <a:latin typeface="Avenir"/>
                  <a:ea typeface="Avenir"/>
                  <a:cs typeface="Avenir"/>
                  <a:sym typeface="Avenir"/>
                </a:rPr>
                <a:t>APOE e4 carriers</a:t>
              </a:r>
              <a:endParaRPr sz="1600" b="1">
                <a:solidFill>
                  <a:srgbClr val="CE0F69"/>
                </a:solidFill>
                <a:latin typeface="Avenir"/>
                <a:ea typeface="Avenir"/>
                <a:cs typeface="Avenir"/>
                <a:sym typeface="Avenir"/>
              </a:endParaRPr>
            </a:p>
          </p:txBody>
        </p:sp>
        <p:sp>
          <p:nvSpPr>
            <p:cNvPr id="919" name="Google Shape;919;p142"/>
            <p:cNvSpPr/>
            <p:nvPr/>
          </p:nvSpPr>
          <p:spPr>
            <a:xfrm>
              <a:off x="2571476" y="2499565"/>
              <a:ext cx="1913311"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A8C90"/>
                </a:buClr>
                <a:buSzPts val="450"/>
                <a:buFont typeface="Helvetica Neue"/>
                <a:buNone/>
              </a:pPr>
              <a:r>
                <a:rPr lang="en" sz="1600" b="1" dirty="0">
                  <a:solidFill>
                    <a:srgbClr val="8A8C90"/>
                  </a:solidFill>
                  <a:latin typeface="Avenir"/>
                  <a:ea typeface="Avenir"/>
                  <a:cs typeface="Avenir"/>
                  <a:sym typeface="Avenir"/>
                </a:rPr>
                <a:t>2,954,800 </a:t>
              </a:r>
              <a:br>
                <a:rPr lang="en" sz="1600" b="1" dirty="0">
                  <a:solidFill>
                    <a:srgbClr val="8A8C90"/>
                  </a:solidFill>
                  <a:latin typeface="Avenir"/>
                  <a:ea typeface="Avenir"/>
                  <a:cs typeface="Avenir"/>
                  <a:sym typeface="Avenir"/>
                </a:rPr>
              </a:br>
              <a:r>
                <a:rPr lang="en" sz="1600" b="1" dirty="0">
                  <a:solidFill>
                    <a:srgbClr val="8A8C90"/>
                  </a:solidFill>
                  <a:latin typeface="Avenir"/>
                  <a:ea typeface="Avenir"/>
                  <a:cs typeface="Avenir"/>
                  <a:sym typeface="Avenir"/>
                </a:rPr>
                <a:t>confirmed controls</a:t>
              </a:r>
              <a:endParaRPr sz="1600" b="1" dirty="0">
                <a:latin typeface="Avenir"/>
                <a:ea typeface="Avenir"/>
                <a:cs typeface="Avenir"/>
                <a:sym typeface="Avenir"/>
              </a:endParaRPr>
            </a:p>
          </p:txBody>
        </p:sp>
        <p:cxnSp>
          <p:nvCxnSpPr>
            <p:cNvPr id="920" name="Google Shape;920;p142"/>
            <p:cNvCxnSpPr/>
            <p:nvPr/>
          </p:nvCxnSpPr>
          <p:spPr>
            <a:xfrm>
              <a:off x="2829241" y="2439948"/>
              <a:ext cx="1364100" cy="0"/>
            </a:xfrm>
            <a:prstGeom prst="straightConnector1">
              <a:avLst/>
            </a:prstGeom>
            <a:noFill/>
            <a:ln w="12700" cap="flat" cmpd="sng">
              <a:solidFill>
                <a:srgbClr val="CFD0D1"/>
              </a:solidFill>
              <a:prstDash val="solid"/>
              <a:round/>
              <a:headEnd type="none" w="sm" len="sm"/>
              <a:tailEnd type="none" w="sm" len="sm"/>
            </a:ln>
          </p:spPr>
        </p:cxnSp>
      </p:grpSp>
      <p:grpSp>
        <p:nvGrpSpPr>
          <p:cNvPr id="921" name="Google Shape;921;p142"/>
          <p:cNvGrpSpPr/>
          <p:nvPr/>
        </p:nvGrpSpPr>
        <p:grpSpPr>
          <a:xfrm>
            <a:off x="4623772" y="1249255"/>
            <a:ext cx="2057544" cy="1405270"/>
            <a:chOff x="4662110" y="1740908"/>
            <a:chExt cx="2046900" cy="1398000"/>
          </a:xfrm>
        </p:grpSpPr>
        <p:sp>
          <p:nvSpPr>
            <p:cNvPr id="922" name="Google Shape;922;p142"/>
            <p:cNvSpPr/>
            <p:nvPr/>
          </p:nvSpPr>
          <p:spPr>
            <a:xfrm>
              <a:off x="4662110" y="1740908"/>
              <a:ext cx="2046900" cy="13980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EFDFD"/>
                </a:buClr>
                <a:buSzPts val="525"/>
                <a:buFont typeface="Helvetica Neue"/>
                <a:buNone/>
              </a:pPr>
              <a:r>
                <a:rPr lang="en" sz="2100">
                  <a:solidFill>
                    <a:srgbClr val="FEFDFD"/>
                  </a:solidFill>
                  <a:latin typeface="Helvetica Neue"/>
                  <a:ea typeface="Helvetica Neue"/>
                  <a:cs typeface="Helvetica Neue"/>
                  <a:sym typeface="Helvetica Neue"/>
                </a:rPr>
                <a:t> </a:t>
              </a:r>
              <a:endParaRPr/>
            </a:p>
          </p:txBody>
        </p:sp>
        <p:sp>
          <p:nvSpPr>
            <p:cNvPr id="923" name="Google Shape;923;p142"/>
            <p:cNvSpPr/>
            <p:nvPr/>
          </p:nvSpPr>
          <p:spPr>
            <a:xfrm>
              <a:off x="4680184" y="1838776"/>
              <a:ext cx="2025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DBA40"/>
                </a:buClr>
                <a:buSzPts val="450"/>
                <a:buFont typeface="Helvetica Neue"/>
                <a:buNone/>
              </a:pPr>
              <a:r>
                <a:rPr lang="en" sz="1500" b="1">
                  <a:solidFill>
                    <a:srgbClr val="CE0F69"/>
                  </a:solidFill>
                  <a:latin typeface="Avenir"/>
                  <a:ea typeface="Avenir"/>
                  <a:cs typeface="Avenir"/>
                  <a:sym typeface="Avenir"/>
                </a:rPr>
                <a:t>107,005 </a:t>
              </a:r>
              <a:endParaRPr sz="1500" b="1">
                <a:solidFill>
                  <a:srgbClr val="CE0F69"/>
                </a:solidFill>
                <a:latin typeface="Avenir"/>
                <a:ea typeface="Avenir"/>
                <a:cs typeface="Avenir"/>
                <a:sym typeface="Avenir"/>
              </a:endParaRPr>
            </a:p>
            <a:p>
              <a:pPr marL="0" marR="0" lvl="0" indent="0" algn="ctr" rtl="0">
                <a:spcBef>
                  <a:spcPts val="0"/>
                </a:spcBef>
                <a:spcAft>
                  <a:spcPts val="0"/>
                </a:spcAft>
                <a:buClr>
                  <a:srgbClr val="7DBA40"/>
                </a:buClr>
                <a:buSzPts val="450"/>
                <a:buFont typeface="Helvetica Neue"/>
                <a:buNone/>
              </a:pPr>
              <a:r>
                <a:rPr lang="en" sz="1500" b="1">
                  <a:solidFill>
                    <a:srgbClr val="CE0F69"/>
                  </a:solidFill>
                  <a:latin typeface="Avenir"/>
                  <a:ea typeface="Avenir"/>
                  <a:cs typeface="Avenir"/>
                  <a:sym typeface="Avenir"/>
                </a:rPr>
                <a:t>with cancer (non skin)</a:t>
              </a:r>
              <a:endParaRPr sz="1500" b="1">
                <a:solidFill>
                  <a:srgbClr val="CE0F69"/>
                </a:solidFill>
                <a:latin typeface="Avenir"/>
                <a:ea typeface="Avenir"/>
                <a:cs typeface="Avenir"/>
                <a:sym typeface="Avenir"/>
              </a:endParaRPr>
            </a:p>
          </p:txBody>
        </p:sp>
        <p:sp>
          <p:nvSpPr>
            <p:cNvPr id="924" name="Google Shape;924;p142"/>
            <p:cNvSpPr/>
            <p:nvPr/>
          </p:nvSpPr>
          <p:spPr>
            <a:xfrm>
              <a:off x="4692886" y="2499565"/>
              <a:ext cx="1986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A8C90"/>
                </a:buClr>
                <a:buSzPts val="1800"/>
                <a:buFont typeface="Helvetica Neue"/>
                <a:buNone/>
              </a:pPr>
              <a:r>
                <a:rPr lang="en" sz="1600" b="1">
                  <a:solidFill>
                    <a:srgbClr val="8A8C90"/>
                  </a:solidFill>
                  <a:latin typeface="Avenir"/>
                  <a:ea typeface="Avenir"/>
                  <a:cs typeface="Avenir"/>
                  <a:sym typeface="Avenir"/>
                </a:rPr>
                <a:t>2,603,630 </a:t>
              </a:r>
              <a:br>
                <a:rPr lang="en" sz="1600" b="1">
                  <a:solidFill>
                    <a:srgbClr val="8A8C90"/>
                  </a:solidFill>
                  <a:latin typeface="Avenir"/>
                  <a:ea typeface="Avenir"/>
                  <a:cs typeface="Avenir"/>
                  <a:sym typeface="Avenir"/>
                </a:rPr>
              </a:br>
              <a:r>
                <a:rPr lang="en" sz="1600" b="1">
                  <a:solidFill>
                    <a:srgbClr val="8A8C90"/>
                  </a:solidFill>
                  <a:latin typeface="Avenir"/>
                  <a:ea typeface="Avenir"/>
                  <a:cs typeface="Avenir"/>
                  <a:sym typeface="Avenir"/>
                </a:rPr>
                <a:t>confirmed controls</a:t>
              </a:r>
              <a:endParaRPr sz="1600" b="1">
                <a:latin typeface="Avenir"/>
                <a:ea typeface="Avenir"/>
                <a:cs typeface="Avenir"/>
                <a:sym typeface="Avenir"/>
              </a:endParaRPr>
            </a:p>
          </p:txBody>
        </p:sp>
        <p:cxnSp>
          <p:nvCxnSpPr>
            <p:cNvPr id="925" name="Google Shape;925;p142"/>
            <p:cNvCxnSpPr/>
            <p:nvPr/>
          </p:nvCxnSpPr>
          <p:spPr>
            <a:xfrm>
              <a:off x="5003542" y="2439948"/>
              <a:ext cx="1364100" cy="0"/>
            </a:xfrm>
            <a:prstGeom prst="straightConnector1">
              <a:avLst/>
            </a:prstGeom>
            <a:noFill/>
            <a:ln w="12700" cap="flat" cmpd="sng">
              <a:solidFill>
                <a:srgbClr val="CFD0D1"/>
              </a:solidFill>
              <a:prstDash val="solid"/>
              <a:round/>
              <a:headEnd type="none" w="sm" len="sm"/>
              <a:tailEnd type="none" w="sm" len="sm"/>
            </a:ln>
          </p:spPr>
        </p:cxnSp>
      </p:grpSp>
      <p:grpSp>
        <p:nvGrpSpPr>
          <p:cNvPr id="926" name="Google Shape;926;p142"/>
          <p:cNvGrpSpPr/>
          <p:nvPr/>
        </p:nvGrpSpPr>
        <p:grpSpPr>
          <a:xfrm>
            <a:off x="6777184" y="1249255"/>
            <a:ext cx="2057544" cy="1405270"/>
            <a:chOff x="6823200" y="1740908"/>
            <a:chExt cx="2046900" cy="1398000"/>
          </a:xfrm>
        </p:grpSpPr>
        <p:sp>
          <p:nvSpPr>
            <p:cNvPr id="927" name="Google Shape;927;p142"/>
            <p:cNvSpPr/>
            <p:nvPr/>
          </p:nvSpPr>
          <p:spPr>
            <a:xfrm>
              <a:off x="6823200" y="1740908"/>
              <a:ext cx="2046900" cy="13980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EFDFD"/>
                </a:buClr>
                <a:buSzPts val="525"/>
                <a:buFont typeface="Helvetica Neue"/>
                <a:buNone/>
              </a:pPr>
              <a:r>
                <a:rPr lang="en" sz="2100">
                  <a:solidFill>
                    <a:srgbClr val="FEFDFD"/>
                  </a:solidFill>
                  <a:latin typeface="Helvetica Neue"/>
                  <a:ea typeface="Helvetica Neue"/>
                  <a:cs typeface="Helvetica Neue"/>
                  <a:sym typeface="Helvetica Neue"/>
                </a:rPr>
                <a:t> </a:t>
              </a:r>
              <a:endParaRPr/>
            </a:p>
          </p:txBody>
        </p:sp>
        <p:sp>
          <p:nvSpPr>
            <p:cNvPr id="928" name="Google Shape;928;p142"/>
            <p:cNvSpPr/>
            <p:nvPr/>
          </p:nvSpPr>
          <p:spPr>
            <a:xfrm>
              <a:off x="6841599" y="1838776"/>
              <a:ext cx="2010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DBA40"/>
                </a:buClr>
                <a:buSzPts val="450"/>
                <a:buFont typeface="Helvetica Neue"/>
                <a:buNone/>
              </a:pPr>
              <a:r>
                <a:rPr lang="en" sz="1600" b="1">
                  <a:solidFill>
                    <a:srgbClr val="CE0F69"/>
                  </a:solidFill>
                  <a:latin typeface="Avenir"/>
                  <a:ea typeface="Avenir"/>
                  <a:cs typeface="Avenir"/>
                  <a:sym typeface="Avenir"/>
                </a:rPr>
                <a:t>744,463 </a:t>
              </a:r>
              <a:br>
                <a:rPr lang="en" sz="1600" b="1">
                  <a:solidFill>
                    <a:srgbClr val="CE0F69"/>
                  </a:solidFill>
                  <a:latin typeface="Avenir"/>
                  <a:ea typeface="Avenir"/>
                  <a:cs typeface="Avenir"/>
                  <a:sym typeface="Avenir"/>
                </a:rPr>
              </a:br>
              <a:r>
                <a:rPr lang="en" sz="1600" b="1">
                  <a:solidFill>
                    <a:srgbClr val="CE0F69"/>
                  </a:solidFill>
                  <a:latin typeface="Avenir"/>
                  <a:ea typeface="Avenir"/>
                  <a:cs typeface="Avenir"/>
                  <a:sym typeface="Avenir"/>
                </a:rPr>
                <a:t>with depression</a:t>
              </a:r>
              <a:endParaRPr sz="1600" b="1">
                <a:solidFill>
                  <a:srgbClr val="CE0F69"/>
                </a:solidFill>
                <a:latin typeface="Avenir"/>
                <a:ea typeface="Avenir"/>
                <a:cs typeface="Avenir"/>
                <a:sym typeface="Avenir"/>
              </a:endParaRPr>
            </a:p>
          </p:txBody>
        </p:sp>
        <p:sp>
          <p:nvSpPr>
            <p:cNvPr id="929" name="Google Shape;929;p142"/>
            <p:cNvSpPr/>
            <p:nvPr/>
          </p:nvSpPr>
          <p:spPr>
            <a:xfrm>
              <a:off x="6858003" y="2499565"/>
              <a:ext cx="1995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A8C90"/>
                </a:buClr>
                <a:buSzPts val="450"/>
                <a:buFont typeface="Helvetica Neue"/>
                <a:buNone/>
              </a:pPr>
              <a:r>
                <a:rPr lang="en" sz="1600" b="1">
                  <a:solidFill>
                    <a:srgbClr val="8A8C90"/>
                  </a:solidFill>
                  <a:latin typeface="Avenir"/>
                  <a:ea typeface="Avenir"/>
                  <a:cs typeface="Avenir"/>
                  <a:sym typeface="Avenir"/>
                </a:rPr>
                <a:t>2,177,226 </a:t>
              </a:r>
              <a:endParaRPr sz="1600" b="1">
                <a:latin typeface="Avenir"/>
                <a:ea typeface="Avenir"/>
                <a:cs typeface="Avenir"/>
                <a:sym typeface="Avenir"/>
              </a:endParaRPr>
            </a:p>
            <a:p>
              <a:pPr marL="0" marR="0" lvl="0" indent="0" algn="ctr" rtl="0">
                <a:spcBef>
                  <a:spcPts val="0"/>
                </a:spcBef>
                <a:spcAft>
                  <a:spcPts val="0"/>
                </a:spcAft>
                <a:buClr>
                  <a:srgbClr val="8A8C90"/>
                </a:buClr>
                <a:buSzPts val="450"/>
                <a:buFont typeface="Helvetica Neue"/>
                <a:buNone/>
              </a:pPr>
              <a:r>
                <a:rPr lang="en" sz="1600" b="1">
                  <a:solidFill>
                    <a:srgbClr val="8A8C90"/>
                  </a:solidFill>
                  <a:latin typeface="Avenir"/>
                  <a:ea typeface="Avenir"/>
                  <a:cs typeface="Avenir"/>
                  <a:sym typeface="Avenir"/>
                </a:rPr>
                <a:t>confirmed controls</a:t>
              </a:r>
              <a:endParaRPr sz="1600" b="1">
                <a:latin typeface="Avenir"/>
                <a:ea typeface="Avenir"/>
                <a:cs typeface="Avenir"/>
                <a:sym typeface="Avenir"/>
              </a:endParaRPr>
            </a:p>
          </p:txBody>
        </p:sp>
        <p:cxnSp>
          <p:nvCxnSpPr>
            <p:cNvPr id="930" name="Google Shape;930;p142"/>
            <p:cNvCxnSpPr/>
            <p:nvPr/>
          </p:nvCxnSpPr>
          <p:spPr>
            <a:xfrm>
              <a:off x="7164632" y="2439948"/>
              <a:ext cx="1364100" cy="0"/>
            </a:xfrm>
            <a:prstGeom prst="straightConnector1">
              <a:avLst/>
            </a:prstGeom>
            <a:noFill/>
            <a:ln w="12700" cap="flat" cmpd="sng">
              <a:solidFill>
                <a:srgbClr val="CFD0D1"/>
              </a:solidFill>
              <a:prstDash val="solid"/>
              <a:round/>
              <a:headEnd type="none" w="sm" len="sm"/>
              <a:tailEnd type="none" w="sm" len="sm"/>
            </a:ln>
          </p:spPr>
        </p:cxnSp>
      </p:grpSp>
    </p:spTree>
  </p:cSld>
  <p:clrMapOvr>
    <a:masterClrMapping/>
  </p:clrMapOvr>
</p:sld>
</file>

<file path=ppt/theme/theme1.xml><?xml version="1.0" encoding="utf-8"?>
<a:theme xmlns:a="http://schemas.openxmlformats.org/drawingml/2006/main" name="TTAM Modern">
  <a:themeElements>
    <a:clrScheme name="Custom 635">
      <a:dk1>
        <a:srgbClr val="55575C"/>
      </a:dk1>
      <a:lt1>
        <a:srgbClr val="FFFFFF"/>
      </a:lt1>
      <a:dk2>
        <a:srgbClr val="000000"/>
      </a:dk2>
      <a:lt2>
        <a:srgbClr val="9C9EA1"/>
      </a:lt2>
      <a:accent1>
        <a:srgbClr val="418FDE"/>
      </a:accent1>
      <a:accent2>
        <a:srgbClr val="830065"/>
      </a:accent2>
      <a:accent3>
        <a:srgbClr val="F1C400"/>
      </a:accent3>
      <a:accent4>
        <a:srgbClr val="FF6A13"/>
      </a:accent4>
      <a:accent5>
        <a:srgbClr val="64A70B"/>
      </a:accent5>
      <a:accent6>
        <a:srgbClr val="CE0F69"/>
      </a:accent6>
      <a:hlink>
        <a:srgbClr val="418FDE"/>
      </a:hlink>
      <a:folHlink>
        <a:srgbClr val="9B9E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635">
      <a:dk1>
        <a:srgbClr val="55575C"/>
      </a:dk1>
      <a:lt1>
        <a:srgbClr val="FFFFFF"/>
      </a:lt1>
      <a:dk2>
        <a:srgbClr val="000000"/>
      </a:dk2>
      <a:lt2>
        <a:srgbClr val="9C9EA1"/>
      </a:lt2>
      <a:accent1>
        <a:srgbClr val="418FDE"/>
      </a:accent1>
      <a:accent2>
        <a:srgbClr val="830065"/>
      </a:accent2>
      <a:accent3>
        <a:srgbClr val="F1C400"/>
      </a:accent3>
      <a:accent4>
        <a:srgbClr val="FF6A13"/>
      </a:accent4>
      <a:accent5>
        <a:srgbClr val="64A70B"/>
      </a:accent5>
      <a:accent6>
        <a:srgbClr val="CE0F69"/>
      </a:accent6>
      <a:hlink>
        <a:srgbClr val="418FDE"/>
      </a:hlink>
      <a:folHlink>
        <a:srgbClr val="9B9E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635">
      <a:dk1>
        <a:srgbClr val="55575C"/>
      </a:dk1>
      <a:lt1>
        <a:srgbClr val="FFFFFF"/>
      </a:lt1>
      <a:dk2>
        <a:srgbClr val="000000"/>
      </a:dk2>
      <a:lt2>
        <a:srgbClr val="9C9EA1"/>
      </a:lt2>
      <a:accent1>
        <a:srgbClr val="418FDE"/>
      </a:accent1>
      <a:accent2>
        <a:srgbClr val="830065"/>
      </a:accent2>
      <a:accent3>
        <a:srgbClr val="F1C400"/>
      </a:accent3>
      <a:accent4>
        <a:srgbClr val="FF6A13"/>
      </a:accent4>
      <a:accent5>
        <a:srgbClr val="64A70B"/>
      </a:accent5>
      <a:accent6>
        <a:srgbClr val="CE0F69"/>
      </a:accent6>
      <a:hlink>
        <a:srgbClr val="418FDE"/>
      </a:hlink>
      <a:folHlink>
        <a:srgbClr val="9B9E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1939</Words>
  <Application>Microsoft Macintosh PowerPoint</Application>
  <PresentationFormat>On-screen Show (16:9)</PresentationFormat>
  <Paragraphs>313</Paragraphs>
  <Slides>29</Slides>
  <Notes>29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29</vt:i4>
      </vt:variant>
    </vt:vector>
  </HeadingPairs>
  <TitlesOfParts>
    <vt:vector size="36" baseType="lpstr">
      <vt:lpstr>Avenir</vt:lpstr>
      <vt:lpstr>Helvetica Neue</vt:lpstr>
      <vt:lpstr>Arial</vt:lpstr>
      <vt:lpstr>Courier New</vt:lpstr>
      <vt:lpstr>TTAM Modern</vt:lpstr>
      <vt:lpstr>Office Theme</vt:lpstr>
      <vt:lpstr>Office Theme</vt:lpstr>
      <vt:lpstr>The power of billions: data-driven innovation</vt:lpstr>
      <vt:lpstr>23andMe overview</vt:lpstr>
      <vt:lpstr>Unique interconnected business</vt:lpstr>
      <vt:lpstr>The 23andMe research platform is a new paradigm in biomedical research</vt:lpstr>
      <vt:lpstr>Each research participant provides 500,000+ genotypic data points</vt:lpstr>
      <vt:lpstr>Participants contribute phenotypic data via online surveys </vt:lpstr>
      <vt:lpstr>Engaged consumers create the foundation for crowdsourced science</vt:lpstr>
      <vt:lpstr>What's unique about 23andMe?</vt:lpstr>
      <vt:lpstr>Sheer size of disease cohorts</vt:lpstr>
      <vt:lpstr>Database diversity and efforts to improve</vt:lpstr>
      <vt:lpstr>Phenotypic breadth</vt:lpstr>
      <vt:lpstr>What can you do with billions of data points?</vt:lpstr>
      <vt:lpstr>Faster, better informed drug discovery</vt:lpstr>
      <vt:lpstr>GWAS and PheWAS at scale</vt:lpstr>
      <vt:lpstr>Use all the data!</vt:lpstr>
      <vt:lpstr>PheWAS for drug target analysis</vt:lpstr>
      <vt:lpstr>PowerPoint Presentation</vt:lpstr>
      <vt:lpstr>Polygenic scores</vt:lpstr>
      <vt:lpstr>Delivering polygenic scores to consumers since 2015</vt:lpstr>
      <vt:lpstr>Delivering polygenic scores to consumers since 2015</vt:lpstr>
      <vt:lpstr>Polygenic scores for risk prediction</vt:lpstr>
      <vt:lpstr>Including exposures improves stratification</vt:lpstr>
      <vt:lpstr>Risk stratification can identify interesting sub-cohorts</vt:lpstr>
      <vt:lpstr>Risk stratification identifies interesting sub-cohorts</vt:lpstr>
      <vt:lpstr>Detailed epidemiological data on behavioral phenotypes and health outcomes</vt:lpstr>
      <vt:lpstr>23andMe's data enable deeper analyses and insights into patterns of human behavior and health</vt:lpstr>
      <vt:lpstr>Future directions</vt:lpstr>
      <vt:lpstr>Acknowledgments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billions: data-driven innovation</dc:title>
  <cp:lastModifiedBy>Microsoft Office User</cp:lastModifiedBy>
  <cp:revision>1</cp:revision>
  <dcterms:modified xsi:type="dcterms:W3CDTF">2019-11-02T07:29:24Z</dcterms:modified>
</cp:coreProperties>
</file>